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278" r:id="rId2"/>
    <p:sldId id="257" r:id="rId3"/>
    <p:sldId id="258" r:id="rId4"/>
    <p:sldId id="259" r:id="rId5"/>
    <p:sldId id="282" r:id="rId6"/>
    <p:sldId id="283" r:id="rId7"/>
    <p:sldId id="284" r:id="rId8"/>
    <p:sldId id="285" r:id="rId9"/>
    <p:sldId id="286" r:id="rId10"/>
    <p:sldId id="266" r:id="rId11"/>
    <p:sldId id="267" r:id="rId12"/>
    <p:sldId id="288" r:id="rId13"/>
    <p:sldId id="268" r:id="rId14"/>
    <p:sldId id="289" r:id="rId15"/>
    <p:sldId id="269" r:id="rId16"/>
    <p:sldId id="290" r:id="rId17"/>
    <p:sldId id="270" r:id="rId18"/>
    <p:sldId id="291" r:id="rId19"/>
    <p:sldId id="271" r:id="rId20"/>
    <p:sldId id="292" r:id="rId21"/>
    <p:sldId id="273" r:id="rId22"/>
    <p:sldId id="274" r:id="rId23"/>
    <p:sldId id="272" r:id="rId24"/>
    <p:sldId id="293" r:id="rId25"/>
    <p:sldId id="275" r:id="rId26"/>
    <p:sldId id="276" r:id="rId27"/>
    <p:sldId id="277" r:id="rId28"/>
  </p:sldIdLst>
  <p:sldSz cx="18288000" cy="10287000"/>
  <p:notesSz cx="6858000" cy="9144000"/>
  <p:embeddedFontLst>
    <p:embeddedFont>
      <p:font typeface="Barlow SemiCondensed" panose="020B0604020202020204" charset="0"/>
      <p:regular r:id="rId30"/>
    </p:embeddedFont>
    <p:embeddedFont>
      <p:font typeface="Calibri (MS)" panose="020B0604020202020204" charset="0"/>
      <p:regular r:id="rId31"/>
    </p:embeddedFont>
    <p:embeddedFont>
      <p:font typeface="Calibri (MS) Bold" panose="020B0604020202020204" charset="0"/>
      <p:regular r:id="rId32"/>
    </p:embeddedFont>
    <p:embeddedFont>
      <p:font typeface="Calibri (MS) Italics" panose="020B0604020202020204" charset="0"/>
      <p:regular r:id="rId33"/>
    </p:embeddedFont>
    <p:embeddedFont>
      <p:font typeface="Calibri (MS) Light" panose="020B0604020202020204" charset="0"/>
      <p:regular r:id="rId34"/>
    </p:embeddedFont>
    <p:embeddedFont>
      <p:font typeface="Roboto" panose="02000000000000000000" pitchFamily="2" charset="0"/>
      <p:regular r:id="rId35"/>
      <p:bold r:id="rId36"/>
      <p:italic r:id="rId37"/>
      <p:boldItalic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80934" autoAdjust="0"/>
  </p:normalViewPr>
  <p:slideViewPr>
    <p:cSldViewPr>
      <p:cViewPr varScale="1">
        <p:scale>
          <a:sx n="37" d="100"/>
          <a:sy n="37" d="100"/>
        </p:scale>
        <p:origin x="129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s>
</file>

<file path=ppt/media/hdphoto1.wdp>
</file>

<file path=ppt/media/image1.jpeg>
</file>

<file path=ppt/media/image10.png>
</file>

<file path=ppt/media/image11.sv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3.jpeg>
</file>

<file path=ppt/media/image4.png>
</file>

<file path=ppt/media/image5.sv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27.10.2025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ar-LB" dirty="0"/>
              <a:t>السّلام عليكم</a:t>
            </a:r>
          </a:p>
          <a:p>
            <a:r>
              <a:rPr lang="en-US" dirty="0"/>
              <a:t>My name is </a:t>
            </a:r>
            <a:r>
              <a:rPr lang="en-US" b="0" dirty="0"/>
              <a:t>Zainab Al </a:t>
            </a:r>
            <a:r>
              <a:rPr lang="en-US" b="0" dirty="0" err="1"/>
              <a:t>Jammal</a:t>
            </a:r>
            <a:r>
              <a:rPr lang="en-US" dirty="0"/>
              <a:t>, and today I’ll be presenting my Master’s thesis, titled </a:t>
            </a:r>
            <a:r>
              <a:rPr lang="en-US" b="1" dirty="0"/>
              <a:t>“Developing an AI-Powered Platform for Rental and Real Estate Search.”</a:t>
            </a:r>
          </a:p>
          <a:p>
            <a:r>
              <a:rPr lang="en-US" dirty="0"/>
              <a:t>This work was conducted under the supervision of </a:t>
            </a:r>
            <a:r>
              <a:rPr lang="en-US" b="1" dirty="0"/>
              <a:t>Dr. Hasan </a:t>
            </a:r>
            <a:r>
              <a:rPr lang="en-US" b="1" dirty="0" err="1"/>
              <a:t>Harb</a:t>
            </a:r>
            <a:r>
              <a:rPr lang="en-US" dirty="0"/>
              <a:t>.</a:t>
            </a:r>
          </a:p>
          <a:p>
            <a:r>
              <a:rPr lang="en-US" dirty="0"/>
              <a:t>The project brings together artificial intelligence, web development, and real-estate analytics to create a full data-driven platform designed for Lebanon’s fragmented market.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AI models are fully integrated into a user-friendly web application having the following interfaces:</a:t>
            </a:r>
          </a:p>
          <a:p>
            <a:r>
              <a:rPr lang="en-US" dirty="0"/>
              <a:t>price estimation, forecasting, visual trends, comparative market analysis, and even a conversational chat assistant.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After testing several algorithms, </a:t>
            </a:r>
            <a:r>
              <a:rPr lang="en-US" dirty="0" err="1"/>
              <a:t>XGBoost</a:t>
            </a:r>
            <a:r>
              <a:rPr lang="en-US" dirty="0"/>
              <a:t> proved the best fit for our limited dataset.</a:t>
            </a:r>
          </a:p>
          <a:p>
            <a:r>
              <a:rPr lang="en-US" dirty="0"/>
              <a:t>It captured non-linear patterns between price, area, and location.</a:t>
            </a:r>
          </a:p>
          <a:p>
            <a:endParaRPr lang="en-US" dirty="0"/>
          </a:p>
          <a:p>
            <a:r>
              <a:rPr lang="en-US" dirty="0"/>
              <a:t>The trained model achieved an </a:t>
            </a:r>
            <a:r>
              <a:rPr lang="en-US" b="1" dirty="0"/>
              <a:t>R² of 0.77</a:t>
            </a:r>
            <a:r>
              <a:rPr lang="en-US" dirty="0"/>
              <a:t> and an </a:t>
            </a:r>
            <a:r>
              <a:rPr lang="en-US" b="1" dirty="0"/>
              <a:t>MAE of $84 k</a:t>
            </a:r>
            <a:r>
              <a:rPr lang="en-US" dirty="0"/>
              <a:t>.</a:t>
            </a:r>
            <a:br>
              <a:rPr lang="en-US" dirty="0"/>
            </a:br>
            <a:r>
              <a:rPr lang="en-US" dirty="0"/>
              <a:t>In the app, users enter property features; the request is sent via a </a:t>
            </a:r>
            <a:r>
              <a:rPr lang="en-US" b="1" dirty="0"/>
              <a:t>Quart REST API</a:t>
            </a:r>
            <a:r>
              <a:rPr lang="en-US" dirty="0"/>
              <a:t> to the backend, which loads the pre-trained models to return a predicted price.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a:t>
            </a:r>
            <a:r>
              <a:rPr lang="en-US" b="1" dirty="0"/>
              <a:t>Apartment Price Estimator's </a:t>
            </a:r>
            <a:r>
              <a:rPr lang="en-US" b="0" dirty="0"/>
              <a:t>user inter</a:t>
            </a:r>
            <a:r>
              <a:rPr lang="en-US" dirty="0"/>
              <a:t>face is shown in this figure. The system provides an AI-generated fair price estimate with an expected range after users enter property attributes (province, district, city, size, bedrooms, and bathrooms).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4172240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Forecasting transactions was challenging because of short and noisy time-series.</a:t>
            </a:r>
          </a:p>
          <a:p>
            <a:r>
              <a:rPr lang="en-US" dirty="0"/>
              <a:t>I compared a deep-learning LSTM model and a simpler </a:t>
            </a:r>
            <a:r>
              <a:rPr lang="en-US" dirty="0" err="1"/>
              <a:t>XGBoost</a:t>
            </a:r>
            <a:r>
              <a:rPr lang="en-US" dirty="0"/>
              <a:t>.</a:t>
            </a:r>
          </a:p>
          <a:p>
            <a:r>
              <a:rPr lang="en-US" dirty="0"/>
              <a:t>With its robust regularization and temporal features, </a:t>
            </a:r>
            <a:r>
              <a:rPr lang="en-US" dirty="0" err="1"/>
              <a:t>XGBoost</a:t>
            </a:r>
            <a:r>
              <a:rPr lang="en-US" dirty="0"/>
              <a:t> outperformed the LSTM, which overfitted rapidly.</a:t>
            </a:r>
            <a:br>
              <a:rPr lang="en-US" dirty="0"/>
            </a:br>
            <a:r>
              <a:rPr lang="en-US" dirty="0"/>
              <a:t>The model was trained on 72 monthly entries across 5 regions, with (</a:t>
            </a:r>
            <a:r>
              <a:rPr lang="en-US" sz="1800" dirty="0">
                <a:effectLst/>
                <a:latin typeface="Arial" panose="020B0604020202020204" pitchFamily="34" charset="0"/>
                <a:ea typeface="Aptos" panose="020B0004020202020204" pitchFamily="34" charset="0"/>
              </a:rPr>
              <a:t>Mean Absolute Percentage Error) </a:t>
            </a:r>
            <a:r>
              <a:rPr lang="en-US" b="1" dirty="0"/>
              <a:t>MAPE = 22 %</a:t>
            </a:r>
            <a:r>
              <a:rPr lang="en-US" dirty="0"/>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This figure shows that the </a:t>
            </a:r>
            <a:r>
              <a:rPr lang="en-US" b="1" dirty="0"/>
              <a:t>Transaction Forecasting module</a:t>
            </a:r>
            <a:r>
              <a:rPr lang="en-US" dirty="0"/>
              <a:t> presents historical and predicted transaction values for selected cities, enabling users to observe past market trends and projected trajectories over a 4‑year horizon.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751597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AI Chat Assistant is among the most innovative components.</a:t>
            </a:r>
          </a:p>
          <a:p>
            <a:r>
              <a:rPr lang="en-US" dirty="0"/>
              <a:t>It allows users to ask questions in plain language </a:t>
            </a:r>
          </a:p>
          <a:p>
            <a:pPr marL="171450" indent="-171450">
              <a:buFont typeface="Arial" panose="020B0604020202020204" pitchFamily="34" charset="0"/>
              <a:buChar char="•"/>
            </a:pPr>
            <a:r>
              <a:rPr lang="en-US" dirty="0"/>
              <a:t>It is implemented using the </a:t>
            </a:r>
            <a:r>
              <a:rPr lang="en-US" b="1" dirty="0"/>
              <a:t>Meta Llama-3-8B-Instruct</a:t>
            </a:r>
            <a:r>
              <a:rPr lang="en-US" dirty="0"/>
              <a:t> model through the </a:t>
            </a:r>
            <a:r>
              <a:rPr lang="en-US" b="1" dirty="0" err="1"/>
              <a:t>OpenRouter</a:t>
            </a:r>
            <a:r>
              <a:rPr lang="en-US" b="1" dirty="0"/>
              <a:t> API</a:t>
            </a:r>
            <a:r>
              <a:rPr lang="en-US" dirty="0"/>
              <a:t>.</a:t>
            </a:r>
          </a:p>
          <a:p>
            <a:pPr marL="171450" indent="-171450">
              <a:buFont typeface="Arial" panose="020B0604020202020204" pitchFamily="34" charset="0"/>
              <a:buChar char="•"/>
            </a:pPr>
            <a:r>
              <a:rPr lang="en-US" dirty="0"/>
              <a:t>The </a:t>
            </a:r>
            <a:r>
              <a:rPr lang="en-US" b="1" dirty="0"/>
              <a:t>Quart backend</a:t>
            </a:r>
            <a:r>
              <a:rPr lang="en-US" dirty="0"/>
              <a:t> defines an /</a:t>
            </a:r>
            <a:r>
              <a:rPr lang="en-US" dirty="0" err="1"/>
              <a:t>api</a:t>
            </a:r>
            <a:r>
              <a:rPr lang="en-US" dirty="0"/>
              <a:t>/chat route that forwards user messages and contextual data to the model.</a:t>
            </a:r>
          </a:p>
          <a:p>
            <a:pPr marL="171450" indent="-171450">
              <a:buFont typeface="Arial" panose="020B0604020202020204" pitchFamily="34" charset="0"/>
              <a:buChar char="•"/>
            </a:pPr>
            <a:r>
              <a:rPr lang="en-US" dirty="0"/>
              <a:t>The </a:t>
            </a:r>
            <a:r>
              <a:rPr lang="en-US" b="1" dirty="0"/>
              <a:t>React frontend</a:t>
            </a:r>
            <a:r>
              <a:rPr lang="en-US" dirty="0"/>
              <a:t> manages the conversation preserving history to simulate continuity.</a:t>
            </a:r>
          </a:p>
          <a:p>
            <a:pPr marL="0" indent="0">
              <a:buFont typeface="Arial" panose="020B0604020202020204" pitchFamily="34" charset="0"/>
              <a:buNone/>
            </a:pPr>
            <a:endParaRPr lang="en-US" dirty="0"/>
          </a:p>
          <a:p>
            <a:r>
              <a:rPr lang="en-US" dirty="0"/>
              <a:t>The assistant interprets intent, fetches data, and replies conversationally.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This design allows natural-language access to real-time insights — for example, “Expected transactions in Tripoli next year?”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476857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Trend Visualization module renders outputs as City Circles and directional arrows, summarizing transaction activity and price trends across regions.</a:t>
            </a:r>
          </a:p>
          <a:p>
            <a:r>
              <a:rPr lang="en-US" dirty="0"/>
              <a:t>This module transforms raw tabular data into clear, interactive market intelligence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Arial" panose="020B0604020202020204" pitchFamily="34" charset="0"/>
                <a:ea typeface="Aptos" panose="020B0004020202020204" pitchFamily="34" charset="0"/>
                <a:cs typeface="Arial" panose="020B0604020202020204" pitchFamily="34" charset="0"/>
              </a:rPr>
              <a:t>This </a:t>
            </a:r>
            <a:r>
              <a:rPr lang="en-US" sz="1800" kern="100">
                <a:effectLst/>
                <a:latin typeface="Arial" panose="020B0604020202020204" pitchFamily="34" charset="0"/>
                <a:ea typeface="Aptos" panose="020B0004020202020204" pitchFamily="34" charset="0"/>
                <a:cs typeface="Arial" panose="020B0604020202020204" pitchFamily="34" charset="0"/>
              </a:rPr>
              <a:t>visualization enables </a:t>
            </a:r>
            <a:r>
              <a:rPr lang="en-US" sz="1800" kern="100" dirty="0">
                <a:effectLst/>
                <a:latin typeface="Arial" panose="020B0604020202020204" pitchFamily="34" charset="0"/>
                <a:ea typeface="Aptos" panose="020B0004020202020204" pitchFamily="34" charset="0"/>
                <a:cs typeface="Arial" panose="020B0604020202020204" pitchFamily="34" charset="0"/>
              </a:rPr>
              <a:t>users to identify hotspots, compare regions, and anticipate shifts at a glance.</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4277125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a:t>
            </a:r>
            <a:r>
              <a:rPr lang="en-US" b="1" dirty="0"/>
              <a:t>CMA tool</a:t>
            </a:r>
            <a:r>
              <a:rPr lang="en-US" dirty="0"/>
              <a:t> allows users to compare regional real-estate metrics side by side.</a:t>
            </a:r>
            <a:br>
              <a:rPr lang="en-US" dirty="0"/>
            </a:br>
            <a:r>
              <a:rPr lang="en-US" dirty="0"/>
              <a:t>It queries </a:t>
            </a:r>
            <a:r>
              <a:rPr lang="en-US"/>
              <a:t>the </a:t>
            </a:r>
            <a:r>
              <a:rPr lang="en-US" b="1"/>
              <a:t>database</a:t>
            </a:r>
            <a:r>
              <a:rPr lang="en-US"/>
              <a:t> </a:t>
            </a:r>
            <a:r>
              <a:rPr lang="en-US" dirty="0"/>
              <a:t>through a Quart API, using SQL joins and group-by operations for regional statistics.</a:t>
            </a:r>
            <a:br>
              <a:rPr lang="en-US" dirty="0"/>
            </a:br>
            <a:r>
              <a:rPr lang="en-US" dirty="0"/>
              <a:t>The </a:t>
            </a:r>
            <a:r>
              <a:rPr lang="en-US" b="1" dirty="0"/>
              <a:t>frontend</a:t>
            </a:r>
            <a:r>
              <a:rPr lang="en-US" dirty="0"/>
              <a:t> uses </a:t>
            </a:r>
            <a:r>
              <a:rPr lang="en-US" b="1" dirty="0"/>
              <a:t>React Table</a:t>
            </a:r>
            <a:r>
              <a:rPr lang="en-US" dirty="0"/>
              <a:t> to render results, supporting filters and column sorting.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real estate industry is moving rapidly from manual, intuition-based valuation toward AI-driven decision-making.</a:t>
            </a:r>
          </a:p>
          <a:p>
            <a:r>
              <a:rPr lang="en-US" dirty="0"/>
              <a:t>However, despite abundant data, </a:t>
            </a:r>
            <a:r>
              <a:rPr lang="en-US" b="1" dirty="0"/>
              <a:t>data quality </a:t>
            </a:r>
            <a:r>
              <a:rPr lang="en-US" dirty="0"/>
              <a:t>is a universal challenge — it’s noisy, inconsistent, and fragmented.</a:t>
            </a:r>
          </a:p>
          <a:p>
            <a:r>
              <a:rPr lang="en-US" dirty="0"/>
              <a:t>In Lebanon, this issue is magnified because we don’t have an official centralized property registry.</a:t>
            </a:r>
          </a:p>
          <a:p>
            <a:r>
              <a:rPr lang="en-US" dirty="0"/>
              <a:t>This motivated my research: to design a platform that could deliver reliable real-estate intelligence using </a:t>
            </a:r>
            <a:r>
              <a:rPr lang="en-US" b="1" dirty="0"/>
              <a:t>AI methods </a:t>
            </a:r>
            <a:r>
              <a:rPr lang="en-US" dirty="0"/>
              <a:t>even in conditions of </a:t>
            </a:r>
            <a:r>
              <a:rPr lang="en-US" b="1" dirty="0"/>
              <a:t>data scarcity</a:t>
            </a:r>
            <a:r>
              <a:rPr lang="en-US" b="0" dirty="0"/>
              <a:t>.</a:t>
            </a:r>
            <a:endParaRPr lang="en-US" b="1"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following interface shows the comparison of </a:t>
            </a:r>
            <a:r>
              <a:rPr lang="en-US" dirty="0" err="1"/>
              <a:t>Jbeil</a:t>
            </a:r>
            <a:r>
              <a:rPr lang="en-US" dirty="0"/>
              <a:t>, </a:t>
            </a:r>
            <a:r>
              <a:rPr lang="en-US" dirty="0" err="1"/>
              <a:t>Kesrouan</a:t>
            </a:r>
            <a:r>
              <a:rPr lang="en-US" dirty="0"/>
              <a:t> and </a:t>
            </a:r>
            <a:r>
              <a:rPr lang="en-US" dirty="0" err="1"/>
              <a:t>Batroun</a:t>
            </a:r>
            <a:r>
              <a:rPr lang="en-US" dirty="0"/>
              <a:t> districts, presenting metrics such as median price, price per square meter, typical size, market activity, and price ranges.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6457596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rial" panose="020B0604020202020204" pitchFamily="34" charset="0"/>
                <a:ea typeface="Times New Roman" panose="02020603050405020304" pitchFamily="18" charset="0"/>
              </a:rPr>
              <a:t>Before continuing through market scenario simulator, lets talk about </a:t>
            </a:r>
            <a:r>
              <a:rPr lang="en-US" sz="1200" dirty="0" err="1">
                <a:effectLst/>
                <a:latin typeface="Arial" panose="020B0604020202020204" pitchFamily="34" charset="0"/>
                <a:ea typeface="Times New Roman" panose="02020603050405020304" pitchFamily="18" charset="0"/>
              </a:rPr>
              <a:t>TimeGAN</a:t>
            </a:r>
            <a:r>
              <a:rPr lang="en-US" sz="1200" dirty="0">
                <a:effectLst/>
                <a:latin typeface="Arial" panose="020B0604020202020204" pitchFamily="34" charset="0"/>
                <a:ea typeface="Times New Roman" panose="02020603050405020304" pitchFamily="18" charset="0"/>
              </a:rPr>
              <a:t> that will be used in it.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overcome limited history,</a:t>
            </a:r>
            <a:r>
              <a:rPr lang="en-US" sz="1200" dirty="0">
                <a:effectLst/>
                <a:latin typeface="+mn-lt"/>
                <a:ea typeface="+mn-ea"/>
              </a:rPr>
              <a:t> </a:t>
            </a:r>
            <a:r>
              <a:rPr lang="en-US" sz="1800" dirty="0">
                <a:effectLst/>
                <a:latin typeface="Arial" panose="020B0604020202020204" pitchFamily="34" charset="0"/>
                <a:ea typeface="Times New Roman" panose="02020603050405020304" pitchFamily="18" charset="0"/>
              </a:rPr>
              <a:t>TimeGAN, </a:t>
            </a:r>
            <a:r>
              <a:rPr lang="en-US" sz="1800" dirty="0"/>
              <a:t>a GAN variant for sequential data</a:t>
            </a:r>
            <a:r>
              <a:rPr lang="en-US" sz="1800" dirty="0">
                <a:effectLst/>
                <a:latin typeface="Arial" panose="020B0604020202020204" pitchFamily="34" charset="0"/>
                <a:ea typeface="Times New Roman" panose="02020603050405020304" pitchFamily="18" charset="0"/>
              </a:rPr>
              <a:t> was evaluated to ensure it could generate realistic synthetic time‑series data that preserved the statistical and temporal properties of the original dataset.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t>TimeGAN</a:t>
            </a:r>
            <a:r>
              <a:rPr lang="en-US" sz="2800" dirty="0"/>
              <a:t> combines autoencoding and adversarial (</a:t>
            </a:r>
            <a:r>
              <a:rPr lang="en-US" sz="2800" b="1" dirty="0">
                <a:effectLst/>
                <a:latin typeface="Arial" panose="020B0604020202020204" pitchFamily="34" charset="0"/>
                <a:ea typeface="Times New Roman" panose="02020603050405020304" pitchFamily="18" charset="0"/>
              </a:rPr>
              <a:t>generator–discriminator </a:t>
            </a:r>
            <a:r>
              <a:rPr lang="en-US" sz="2800" dirty="0">
                <a:effectLst/>
                <a:latin typeface="Arial" panose="020B0604020202020204" pitchFamily="34" charset="0"/>
                <a:ea typeface="Times New Roman" panose="02020603050405020304" pitchFamily="18" charset="0"/>
              </a:rPr>
              <a:t>pair to ensure realism)</a:t>
            </a:r>
            <a:r>
              <a:rPr lang="en-US" sz="2800" dirty="0"/>
              <a:t> training for time-series generation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US" sz="2800" dirty="0"/>
            </a:br>
            <a:r>
              <a:rPr lang="en-US" sz="2800" dirty="0"/>
              <a:t>For training: first I trained 1 model TimeGAN for 5 cities at time starting from 2000 epoch till 12000 and overfitting pb is faced and assigning correct values to wrong cities; so then I tried to train 1 model </a:t>
            </a:r>
            <a:r>
              <a:rPr lang="en-US" sz="1800" dirty="0"/>
              <a:t>TimeGAN for each city alone using 5000 epochs and this gave correct results assigning values correctly.</a:t>
            </a:r>
            <a:endParaRPr lang="en-US" sz="1800" dirty="0">
              <a:effectLst/>
              <a:latin typeface="Arial" panose="020B0604020202020204" pitchFamily="34" charset="0"/>
              <a:ea typeface="Times New Roman" panose="02020603050405020304" pitchFamily="18" charset="0"/>
            </a:endParaRP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sz="1200" dirty="0"/>
              <a:t>After training, I validated the synthetic sequences visually with </a:t>
            </a:r>
            <a:r>
              <a:rPr lang="en-US" sz="1200" b="1" dirty="0"/>
              <a:t>PCA and t-SNE</a:t>
            </a:r>
            <a:r>
              <a:rPr lang="en-US" sz="1200" dirty="0"/>
              <a:t>, confirming high similarity with the real distribution. </a:t>
            </a:r>
          </a:p>
          <a:p>
            <a:r>
              <a:rPr lang="en-US" sz="1800" dirty="0">
                <a:effectLst/>
                <a:latin typeface="Arial" panose="020B0604020202020204" pitchFamily="34" charset="0"/>
                <a:ea typeface="Times New Roman" panose="02020603050405020304" pitchFamily="18" charset="0"/>
              </a:rPr>
              <a:t>These results demonstrate that TimeGAN successfully generated high‑quality synthetic sequences suitable for powering analytical tools like </a:t>
            </a:r>
            <a:r>
              <a:rPr lang="en-US" b="1" dirty="0"/>
              <a:t>Scenario Simulator feature</a:t>
            </a:r>
            <a:r>
              <a:rPr lang="en-US" b="0" dirty="0"/>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a:t>
            </a:r>
            <a:r>
              <a:rPr lang="en-US" b="1" dirty="0"/>
              <a:t>Scenario Simulator </a:t>
            </a:r>
            <a:r>
              <a:rPr lang="en-US" dirty="0"/>
              <a:t>is the project’s most novel element.</a:t>
            </a:r>
          </a:p>
          <a:p>
            <a:r>
              <a:rPr lang="en-US" dirty="0"/>
              <a:t>It uses the synthetic transaction data to simulate future market behaviors.</a:t>
            </a:r>
          </a:p>
          <a:p>
            <a:r>
              <a:rPr lang="en-US" dirty="0"/>
              <a:t>By adjusting growth rates, users can visualize Boom and Crash scenarios across regions.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b="1" u="sng" dirty="0"/>
              <a:t>Hint: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u="none" dirty="0"/>
              <a:t>Boom: </a:t>
            </a:r>
            <a:r>
              <a:rPr lang="en-US" sz="1200" dirty="0">
                <a:solidFill>
                  <a:srgbClr val="15213F"/>
                </a:solidFill>
                <a:latin typeface="Roboto" pitchFamily="34" charset="0"/>
                <a:ea typeface="Roboto" pitchFamily="34" charset="-122"/>
                <a:cs typeface="Roboto" pitchFamily="34" charset="-120"/>
              </a:rPr>
              <a:t>Explore optimistic growth trajectories based on economic recovery assumptions.</a:t>
            </a: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u="none" dirty="0"/>
              <a:t>Crash: </a:t>
            </a:r>
            <a:r>
              <a:rPr lang="en-US" sz="1200" dirty="0">
                <a:solidFill>
                  <a:srgbClr val="15213F"/>
                </a:solidFill>
                <a:latin typeface="Roboto" pitchFamily="34" charset="0"/>
                <a:ea typeface="Roboto" pitchFamily="34" charset="-122"/>
                <a:cs typeface="Roboto" pitchFamily="34" charset="-120"/>
              </a:rPr>
              <a:t>Model market decline patterns reflecting post-2019 Lebanese financial crisis.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15213F"/>
                </a:solidFill>
                <a:latin typeface="Roboto" pitchFamily="34" charset="0"/>
                <a:ea typeface="Roboto" pitchFamily="34" charset="-122"/>
                <a:cs typeface="Roboto" pitchFamily="34" charset="-120"/>
              </a:rPr>
              <a:t>Baseline: </a:t>
            </a:r>
            <a:r>
              <a:rPr lang="en-US" sz="1800" dirty="0">
                <a:effectLst/>
                <a:latin typeface="Arial" panose="020B0604020202020204" pitchFamily="34" charset="0"/>
                <a:ea typeface="Aptos" panose="020B0004020202020204" pitchFamily="34" charset="0"/>
              </a:rPr>
              <a:t>representing the TimeGAN-generated synthetic history</a:t>
            </a:r>
            <a:endParaRPr lang="en-US" sz="1200"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0421499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project developed a hybrid AI CMA platform, created a dynamic scenario simulator, implemented per-city TimeGAN for synthetic data, advanced privacy by design, and proved the feasibility of predictive analytics in data-scarce markets.</a:t>
            </a:r>
          </a:p>
          <a:p>
            <a:r>
              <a:rPr lang="en-US" dirty="0"/>
              <a:t>These contributions are amplified by the Chat Assistant and Trend Visualization, which ensure accessibility and interpretability.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Future work should explore advanced generative and forecasting models, enhance the simulator with granular controls and real time feeds, broaden property coverage, scale the system for production, and expand Chat Assistant and Trend Visualization to improve accessibility and strategic insight.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Thank you for listening.</a:t>
            </a:r>
          </a:p>
          <a:p>
            <a:r>
              <a:rPr lang="en-US" dirty="0"/>
              <a:t>I’d be happy to answer any question.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project faced two serious data issues.</a:t>
            </a:r>
            <a:br>
              <a:rPr lang="en-US" dirty="0"/>
            </a:br>
            <a:r>
              <a:rPr lang="en-US" dirty="0"/>
              <a:t>First, the </a:t>
            </a:r>
            <a:r>
              <a:rPr lang="en-US" b="1" dirty="0"/>
              <a:t>time-series dataset</a:t>
            </a:r>
            <a:r>
              <a:rPr lang="en-US" dirty="0"/>
              <a:t> was very short — only 72 months across 5 regions — making complex models unstable.</a:t>
            </a:r>
            <a:br>
              <a:rPr lang="en-US" dirty="0"/>
            </a:br>
            <a:r>
              <a:rPr lang="en-US" dirty="0"/>
              <a:t>Second, the </a:t>
            </a:r>
            <a:r>
              <a:rPr lang="en-US" b="1" dirty="0"/>
              <a:t>property listings</a:t>
            </a:r>
            <a:r>
              <a:rPr lang="en-US" dirty="0"/>
              <a:t> were unevenly distributed, with some regions having almost no entries.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To ensure statistical reliability, I limited the predictive modeling to </a:t>
            </a:r>
            <a:r>
              <a:rPr lang="en-US" b="1" dirty="0"/>
              <a:t>apartments</a:t>
            </a:r>
            <a:r>
              <a:rPr lang="en-US" dirty="0"/>
              <a:t>, the only category with sufficient regional coverage.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study was guided by three research questions.</a:t>
            </a:r>
          </a:p>
          <a:p>
            <a:pPr marL="171450" indent="-171450">
              <a:buFont typeface="Arial" panose="020B0604020202020204" pitchFamily="34" charset="0"/>
              <a:buChar char="•"/>
            </a:pPr>
            <a:r>
              <a:rPr lang="en-US" dirty="0"/>
              <a:t>First, evaluating model performance in conditions of extreme data scarcity.</a:t>
            </a:r>
          </a:p>
          <a:p>
            <a:pPr marL="171450" indent="-171450">
              <a:buFont typeface="Arial" panose="020B0604020202020204" pitchFamily="34" charset="0"/>
              <a:buChar char="•"/>
            </a:pPr>
            <a:r>
              <a:rPr lang="en-US" dirty="0"/>
              <a:t>Second, checking to see if </a:t>
            </a:r>
            <a:r>
              <a:rPr lang="en-US" b="1" dirty="0"/>
              <a:t>TimeGAN</a:t>
            </a:r>
            <a:r>
              <a:rPr lang="en-US" dirty="0"/>
              <a:t> could produce realistic synthetic data to expand limited datasets.</a:t>
            </a:r>
          </a:p>
          <a:p>
            <a:pPr marL="171450" indent="-171450">
              <a:buFont typeface="Arial" panose="020B0604020202020204" pitchFamily="34" charset="0"/>
              <a:buChar char="•"/>
            </a:pPr>
            <a:r>
              <a:rPr lang="en-US" dirty="0"/>
              <a:t>And third, exploring synthetic data as a privacy-preserving solution.</a:t>
            </a:r>
          </a:p>
          <a:p>
            <a:r>
              <a:rPr lang="en-US" dirty="0"/>
              <a:t>The final goal was not only academic it was also practical: to integrate these models into a </a:t>
            </a:r>
            <a:r>
              <a:rPr lang="en-US" b="1" dirty="0"/>
              <a:t>working web application</a:t>
            </a:r>
            <a:r>
              <a:rPr lang="en-US" dirty="0"/>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Traditional property valuation relied on simple linear models like hedonic pricing.</a:t>
            </a:r>
          </a:p>
          <a:p>
            <a:r>
              <a:rPr lang="en-US" dirty="0"/>
              <a:t>But modern research shows that ensemble methods like </a:t>
            </a:r>
            <a:r>
              <a:rPr lang="en-US" dirty="0" err="1"/>
              <a:t>XGBoost</a:t>
            </a:r>
            <a:r>
              <a:rPr lang="en-US" dirty="0"/>
              <a:t> deliver superior results by capturing non-linear relationships.</a:t>
            </a:r>
          </a:p>
          <a:p>
            <a:r>
              <a:rPr lang="en-US" dirty="0"/>
              <a:t>Platforms like Zillow have proven this at scale.</a:t>
            </a:r>
          </a:p>
          <a:p>
            <a:r>
              <a:rPr lang="en-US" dirty="0"/>
              <a:t>My work extends this line by applying these advanced models in the Lebanese market, using CMA as a transparent baseline for comparison.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Even with large datasets, real-estate data often suffers from poor quality.</a:t>
            </a:r>
          </a:p>
          <a:p>
            <a:r>
              <a:rPr lang="en-US" dirty="0"/>
              <a:t>Reliability is reduced by missing fields, inconsistent formats, and duplicate listings.</a:t>
            </a:r>
          </a:p>
          <a:p>
            <a:r>
              <a:rPr lang="en-US" dirty="0"/>
              <a:t>Moreover, privacy laws restrict sharing of transaction data.</a:t>
            </a:r>
          </a:p>
          <a:p>
            <a:r>
              <a:rPr lang="en-US" dirty="0"/>
              <a:t>To address both scarcity and privacy, I used synthetic data generation, using Generative Adversarial Networks, specifically TimeGAN, designed for sequential time-series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methodology combines prediction and simulation.</a:t>
            </a:r>
          </a:p>
          <a:p>
            <a:r>
              <a:rPr lang="en-US" dirty="0"/>
              <a:t>First, XGBoost, a predictive model, forecasts transactions and estimates prices.</a:t>
            </a:r>
          </a:p>
          <a:p>
            <a:r>
              <a:rPr lang="en-US" dirty="0"/>
              <a:t>Second, TimeGAN generates synthetic data to simulate future market scenarios.</a:t>
            </a:r>
          </a:p>
          <a:p>
            <a:r>
              <a:rPr lang="en-US" dirty="0"/>
              <a:t>These AI components were unified in a web-based platform that provides real-time analytics and decision-support tools for buyers and investors.</a:t>
            </a:r>
          </a:p>
          <a:p>
            <a:endParaRPr lang="en-US" dirty="0"/>
          </a:p>
          <a:p>
            <a:r>
              <a:rPr lang="en-US" dirty="0" err="1"/>
              <a:t>Supabase</a:t>
            </a:r>
            <a:r>
              <a:rPr lang="en-US" dirty="0"/>
              <a:t>, which safely hosts PostgreSQL, is where all data is kept.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I used 2 public web sources for listings and an official provider for transactions.</a:t>
            </a:r>
          </a:p>
          <a:p>
            <a:r>
              <a:rPr lang="en-US" dirty="0"/>
              <a:t>The data was extensively cleaned and preprocessed, including text to numeric conversion, region name unification, duplicate removal, and outlier filtering.</a:t>
            </a:r>
          </a:p>
          <a:p>
            <a:r>
              <a:rPr lang="en-US" dirty="0"/>
              <a:t>I also created engineered features that capture location–size interactions to help the model learn better.</a:t>
            </a:r>
          </a:p>
          <a:p>
            <a:r>
              <a:rPr lang="en-US" dirty="0"/>
              <a:t>These steps built a consistent foundation for all modeling tasks.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27-Oct-25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27-Oct-25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27-Oct-25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27-Oct-25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27-Oct-25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27-Oct-25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27-Oct-25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27-Oct-25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27-Oct-25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27-Oct-25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27-Oct-25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27-Oct-25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hyperlink" Target="https://www.canva.com/design/DAG1HtM7VKY/YJH0gYIWhVTKH6_9l2fIRA/edit?ui=eyJEIjp7IlQiOnsiQSI6IlBCOFdxNXZqU1lRNUs0UFoifX19" TargetMode="External"/><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hyperlink" Target="https://www.canva.com/design/DAG1HtM7VKY/YJH0gYIWhVTKH6_9l2fIRA/edit?ui=eyJEIjp7IlQiOnsiQSI6IlBCOFdxNXZqU1lRNUs0UFoifX19" TargetMode="External"/><Relationship Id="rId5" Type="http://schemas.openxmlformats.org/officeDocument/2006/relationships/image" Target="../media/image5.sv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www.canva.com/design/DAG1HtM7VKY/YJH0gYIWhVTKH6_9l2fIRA/edit?ui=eyJEIjp7IlQiOnsiQSI6IlBCOFdxNXZqU1lRNUs0UFoifX19"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5.sv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hyperlink" Target="https://www.canva.com/design/DAG1HtM7VKY/YJH0gYIWhVTKH6_9l2fIRA/edit?ui=eyJEIjp7IlQiOnsiQSI6IlBCOFdxNXZqU1lRNUs0UFoifX19" TargetMode="External"/><Relationship Id="rId5" Type="http://schemas.openxmlformats.org/officeDocument/2006/relationships/image" Target="../media/image5.sv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www.canva.com/design/DAG1HtM7VKY/YJH0gYIWhVTKH6_9l2fIRA/edit?ui=eyJEIjp7IlQiOnsiQSI6IlBCOFdxNXZqU1lRNUs0UFoifX19"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5.sv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hyperlink" Target="https://www.canva.com/design/DAG1HtM7VKY/YJH0gYIWhVTKH6_9l2fIRA/edit?ui=eyJEIjp7IlQiOnsiQSI6IlBCOFdxNXZqU1lRNUs0UFoifX19" TargetMode="External"/><Relationship Id="rId5" Type="http://schemas.openxmlformats.org/officeDocument/2006/relationships/image" Target="../media/image5.sv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www.canva.com/design/DAG1HtM7VKY/YJH0gYIWhVTKH6_9l2fIRA/edit?ui=eyJEIjp7IlQiOnsiQSI6IlBCOFdxNXZqU1lRNUs0UFoifX19"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5.sv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hyperlink" Target="https://www.canva.com/design/DAG1HtM7VKY/YJH0gYIWhVTKH6_9l2fIRA/edit?ui=eyJEIjp7IlQiOnsiQSI6IlBCOFdxNXZqU1lRNUs0UFoifX19" TargetMode="External"/><Relationship Id="rId5" Type="http://schemas.openxmlformats.org/officeDocument/2006/relationships/image" Target="../media/image5.sv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www.canva.com/design/DAG1HtM7VKY/YJH0gYIWhVTKH6_9l2fIRA/edit?ui=eyJEIjp7IlQiOnsiQSI6IlBCOFdxNXZqU1lRNUs0UFoifX19"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5.sv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hyperlink" Target="https://www.canva.com/design/DAG1HtM7VKY/YJH0gYIWhVTKH6_9l2fIRA/edit?ui=eyJEIjp7IlQiOnsiQSI6IlBCOFdxNXZqU1lRNUs0UFoifX19" TargetMode="External"/><Relationship Id="rId5" Type="http://schemas.openxmlformats.org/officeDocument/2006/relationships/image" Target="../media/image5.sv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www.canva.com/design/DAG1HtM7VKY/YJH0gYIWhVTKH6_9l2fIRA/edit?ui=eyJEIjp7IlQiOnsiQSI6IlBCOFdxNXZqU1lRNUs0UFoifX19"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5.sv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hyperlink" Target="https://www.canva.com/design/DAG1HtM7VKY/YJH0gYIWhVTKH6_9l2fIRA/edit?ui=eyJEIjp7IlQiOnsiQSI6IlBCOFdxNXZqU1lRNUs0UFoifX19" TargetMode="External"/><Relationship Id="rId5" Type="http://schemas.openxmlformats.org/officeDocument/2006/relationships/image" Target="../media/image5.sv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8" Type="http://schemas.openxmlformats.org/officeDocument/2006/relationships/hyperlink" Target="https://www.canva.com/design/DAG1HtM7VKY/YJH0gYIWhVTKH6_9l2fIRA/edit?ui=eyJEIjp7IlQiOnsiQSI6IlBCOFdxNXZqU1lRNUs0UFoifX19" TargetMode="External"/><Relationship Id="rId3" Type="http://schemas.openxmlformats.org/officeDocument/2006/relationships/image" Target="../media/image14.png"/><Relationship Id="rId7"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5.sv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hyperlink" Target="https://www.canva.com/design/DAG1HtM7VKY/YJH0gYIWhVTKH6_9l2fIRA/edit?ui=eyJEIjp7IlQiOnsiQSI6IlBCOFdxNXZqU1lRNUs0UFoifX19" TargetMode="External"/><Relationship Id="rId5" Type="http://schemas.openxmlformats.org/officeDocument/2006/relationships/image" Target="../media/image5.sv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8" Type="http://schemas.openxmlformats.org/officeDocument/2006/relationships/hyperlink" Target="https://www.canva.com/design/DAG1HtM7VKY/YJH0gYIWhVTKH6_9l2fIRA/edit?ui=eyJEIjp7IlQiOnsiQSI6IlBCOFdxNXZqU1lRNUs0UFoifX19" TargetMode="External"/><Relationship Id="rId3" Type="http://schemas.openxmlformats.org/officeDocument/2006/relationships/image" Target="../media/image14.png"/><Relationship Id="rId7" Type="http://schemas.microsoft.com/office/2007/relationships/hdphoto" Target="../media/hdphoto1.wdp"/><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5.sv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1.sv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22" b="-9222"/>
            </a:stretch>
          </a:blipFill>
        </p:spPr>
      </p:sp>
      <p:sp>
        <p:nvSpPr>
          <p:cNvPr id="3" name="Freeform 3"/>
          <p:cNvSpPr/>
          <p:nvPr/>
        </p:nvSpPr>
        <p:spPr>
          <a:xfrm>
            <a:off x="13483351" y="4770437"/>
            <a:ext cx="2594849" cy="2609426"/>
          </a:xfrm>
          <a:custGeom>
            <a:avLst/>
            <a:gdLst/>
            <a:ahLst/>
            <a:cxnLst/>
            <a:rect l="l" t="t" r="r" b="b"/>
            <a:pathLst>
              <a:path w="2594849" h="2609426">
                <a:moveTo>
                  <a:pt x="0" y="0"/>
                </a:moveTo>
                <a:lnTo>
                  <a:pt x="2594849" y="0"/>
                </a:lnTo>
                <a:lnTo>
                  <a:pt x="2594849" y="2609427"/>
                </a:lnTo>
                <a:lnTo>
                  <a:pt x="0" y="2609427"/>
                </a:lnTo>
                <a:lnTo>
                  <a:pt x="0" y="0"/>
                </a:lnTo>
                <a:close/>
              </a:path>
            </a:pathLst>
          </a:custGeom>
          <a:blipFill>
            <a:blip r:embed="rId4"/>
            <a:stretch>
              <a:fillRect/>
            </a:stretch>
          </a:blipFill>
        </p:spPr>
      </p:sp>
      <p:sp>
        <p:nvSpPr>
          <p:cNvPr id="4" name="TextBox 4"/>
          <p:cNvSpPr txBox="1"/>
          <p:nvPr/>
        </p:nvSpPr>
        <p:spPr>
          <a:xfrm>
            <a:off x="1028700" y="790575"/>
            <a:ext cx="16230600" cy="2085975"/>
          </a:xfrm>
          <a:prstGeom prst="rect">
            <a:avLst/>
          </a:prstGeom>
        </p:spPr>
        <p:txBody>
          <a:bodyPr lIns="0" tIns="0" rIns="0" bIns="0" rtlCol="0" anchor="t">
            <a:spAutoFit/>
          </a:bodyPr>
          <a:lstStyle/>
          <a:p>
            <a:pPr algn="ctr">
              <a:lnSpc>
                <a:spcPts val="7800"/>
              </a:lnSpc>
            </a:pPr>
            <a:r>
              <a:rPr lang="en-US" sz="6000" b="1" spc="54" dirty="0">
                <a:solidFill>
                  <a:srgbClr val="FFFFFF"/>
                </a:solidFill>
                <a:latin typeface="Calibri (MS) Bold"/>
                <a:ea typeface="Calibri (MS) Bold"/>
                <a:cs typeface="Calibri (MS) Bold"/>
                <a:sym typeface="Calibri (MS) Bold"/>
              </a:rPr>
              <a:t>DEVELOPING AN AI-POWERED PLATFORM</a:t>
            </a:r>
          </a:p>
          <a:p>
            <a:pPr algn="ctr">
              <a:lnSpc>
                <a:spcPts val="7800"/>
              </a:lnSpc>
            </a:pPr>
            <a:r>
              <a:rPr lang="en-US" sz="6000" b="1" spc="54" dirty="0">
                <a:solidFill>
                  <a:srgbClr val="FFFFFF"/>
                </a:solidFill>
                <a:latin typeface="Calibri (MS) Bold"/>
                <a:ea typeface="Calibri (MS) Bold"/>
                <a:cs typeface="Calibri (MS) Bold"/>
                <a:sym typeface="Calibri (MS) Bold"/>
              </a:rPr>
              <a:t>FOR RENTAL AND REAL ESTATE SEARCH</a:t>
            </a:r>
          </a:p>
        </p:txBody>
      </p:sp>
      <p:sp>
        <p:nvSpPr>
          <p:cNvPr id="5" name="TextBox 5"/>
          <p:cNvSpPr txBox="1"/>
          <p:nvPr/>
        </p:nvSpPr>
        <p:spPr>
          <a:xfrm>
            <a:off x="2371725" y="4181475"/>
            <a:ext cx="9886950" cy="968375"/>
          </a:xfrm>
          <a:prstGeom prst="rect">
            <a:avLst/>
          </a:prstGeom>
        </p:spPr>
        <p:txBody>
          <a:bodyPr lIns="0" tIns="0" rIns="0" bIns="0" rtlCol="0" anchor="t">
            <a:spAutoFit/>
          </a:bodyPr>
          <a:lstStyle/>
          <a:p>
            <a:pPr algn="l">
              <a:lnSpc>
                <a:spcPts val="7000"/>
              </a:lnSpc>
              <a:spcBef>
                <a:spcPct val="0"/>
              </a:spcBef>
            </a:pPr>
            <a:r>
              <a:rPr lang="en-US" sz="5000" i="1" dirty="0">
                <a:solidFill>
                  <a:srgbClr val="FFFFFF"/>
                </a:solidFill>
                <a:latin typeface="Calibri (MS) Italics"/>
                <a:ea typeface="Calibri (MS) Italics"/>
                <a:cs typeface="Calibri (MS) Italics"/>
                <a:sym typeface="Calibri (MS) Italics"/>
              </a:rPr>
              <a:t>Zainab Al </a:t>
            </a:r>
            <a:r>
              <a:rPr lang="en-US" sz="5000" i="1" dirty="0" err="1">
                <a:solidFill>
                  <a:srgbClr val="FFFFFF"/>
                </a:solidFill>
                <a:latin typeface="Calibri (MS) Italics"/>
                <a:ea typeface="Calibri (MS) Italics"/>
                <a:cs typeface="Calibri (MS) Italics"/>
                <a:sym typeface="Calibri (MS) Italics"/>
              </a:rPr>
              <a:t>Jammal</a:t>
            </a:r>
            <a:endParaRPr lang="en-US" sz="5000" i="1" dirty="0">
              <a:solidFill>
                <a:srgbClr val="FFFFFF"/>
              </a:solidFill>
              <a:latin typeface="Calibri (MS) Italics"/>
              <a:ea typeface="Calibri (MS) Italics"/>
              <a:cs typeface="Calibri (MS) Italics"/>
              <a:sym typeface="Calibri (MS) Italics"/>
            </a:endParaRPr>
          </a:p>
        </p:txBody>
      </p:sp>
      <p:sp>
        <p:nvSpPr>
          <p:cNvPr id="6" name="TextBox 6"/>
          <p:cNvSpPr txBox="1"/>
          <p:nvPr/>
        </p:nvSpPr>
        <p:spPr>
          <a:xfrm>
            <a:off x="2371725" y="5292726"/>
            <a:ext cx="9886950" cy="1657350"/>
          </a:xfrm>
          <a:prstGeom prst="rect">
            <a:avLst/>
          </a:prstGeom>
        </p:spPr>
        <p:txBody>
          <a:bodyPr lIns="0" tIns="0" rIns="0" bIns="0" rtlCol="0" anchor="t">
            <a:spAutoFit/>
          </a:bodyPr>
          <a:lstStyle/>
          <a:p>
            <a:pPr algn="l">
              <a:lnSpc>
                <a:spcPts val="6299"/>
              </a:lnSpc>
            </a:pPr>
            <a:r>
              <a:rPr lang="en-US" sz="4500" dirty="0">
                <a:solidFill>
                  <a:srgbClr val="FFFFFF"/>
                </a:solidFill>
                <a:latin typeface="Calibri (MS) Light"/>
                <a:ea typeface="Calibri (MS) Light"/>
                <a:cs typeface="Calibri (MS) Light"/>
                <a:sym typeface="Calibri (MS) Light"/>
              </a:rPr>
              <a:t>Master of Science in Artificial Intelligence </a:t>
            </a:r>
          </a:p>
          <a:p>
            <a:pPr algn="l">
              <a:lnSpc>
                <a:spcPts val="6299"/>
              </a:lnSpc>
              <a:spcBef>
                <a:spcPct val="0"/>
              </a:spcBef>
            </a:pPr>
            <a:r>
              <a:rPr lang="en-US" sz="4500" dirty="0">
                <a:solidFill>
                  <a:srgbClr val="FFFFFF"/>
                </a:solidFill>
                <a:latin typeface="Calibri (MS) Light"/>
                <a:ea typeface="Calibri (MS) Light"/>
                <a:cs typeface="Calibri (MS) Light"/>
                <a:sym typeface="Calibri (MS) Light"/>
              </a:rPr>
              <a:t>Lebanese University - Faculty of Sciences</a:t>
            </a:r>
          </a:p>
        </p:txBody>
      </p:sp>
      <p:sp>
        <p:nvSpPr>
          <p:cNvPr id="7" name="TextBox 7"/>
          <p:cNvSpPr txBox="1"/>
          <p:nvPr/>
        </p:nvSpPr>
        <p:spPr>
          <a:xfrm>
            <a:off x="2371725" y="7782796"/>
            <a:ext cx="9886950" cy="835742"/>
          </a:xfrm>
          <a:prstGeom prst="rect">
            <a:avLst/>
          </a:prstGeom>
        </p:spPr>
        <p:txBody>
          <a:bodyPr lIns="0" tIns="0" rIns="0" bIns="0" rtlCol="0" anchor="t">
            <a:spAutoFit/>
          </a:bodyPr>
          <a:lstStyle/>
          <a:p>
            <a:pPr algn="l">
              <a:lnSpc>
                <a:spcPts val="6999"/>
              </a:lnSpc>
              <a:spcBef>
                <a:spcPct val="0"/>
              </a:spcBef>
            </a:pPr>
            <a:r>
              <a:rPr lang="en-US" sz="4500" b="1" dirty="0">
                <a:solidFill>
                  <a:srgbClr val="FFFFFF"/>
                </a:solidFill>
                <a:latin typeface="Calibri (MS) Bold"/>
                <a:ea typeface="Calibri (MS) Bold"/>
                <a:cs typeface="Calibri (MS) Bold"/>
                <a:sym typeface="Calibri (MS) Bold"/>
              </a:rPr>
              <a:t>Supervisor:</a:t>
            </a:r>
            <a:r>
              <a:rPr lang="en-US" sz="4500" dirty="0">
                <a:solidFill>
                  <a:srgbClr val="FFFFFF"/>
                </a:solidFill>
                <a:latin typeface="Calibri (MS) Light"/>
                <a:ea typeface="Calibri (MS) Light"/>
                <a:cs typeface="Calibri (MS) Light"/>
                <a:sym typeface="Calibri (MS) Light"/>
              </a:rPr>
              <a:t> Dr. Hasan </a:t>
            </a:r>
            <a:r>
              <a:rPr lang="en-US" sz="4500" dirty="0" err="1">
                <a:solidFill>
                  <a:srgbClr val="FFFFFF"/>
                </a:solidFill>
                <a:latin typeface="Calibri (MS) Light"/>
                <a:ea typeface="Calibri (MS) Light"/>
                <a:cs typeface="Calibri (MS) Light"/>
                <a:sym typeface="Calibri (MS) Light"/>
              </a:rPr>
              <a:t>Harb</a:t>
            </a:r>
            <a:endParaRPr lang="en-US" sz="4500" dirty="0">
              <a:solidFill>
                <a:srgbClr val="FFFFFF"/>
              </a:solidFill>
              <a:latin typeface="Calibri (MS) Light"/>
              <a:ea typeface="Calibri (MS) Light"/>
              <a:cs typeface="Calibri (MS) Light"/>
              <a:sym typeface="Calibri (MS)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8F174876-A4DA-A0AB-55AE-A0D9E7EFD609}"/>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4260268" y="1333500"/>
            <a:ext cx="9767465" cy="884858"/>
          </a:xfrm>
          <a:prstGeom prst="rect">
            <a:avLst/>
          </a:prstGeom>
        </p:spPr>
        <p:txBody>
          <a:bodyPr lIns="0" tIns="0" rIns="0" bIns="0" rtlCol="0" anchor="t">
            <a:spAutoFit/>
          </a:bodyPr>
          <a:lstStyle/>
          <a:p>
            <a:pPr marL="0" lvl="0" indent="0" algn="ctr">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6"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5" name="TextBox 5"/>
          <p:cNvSpPr txBox="1"/>
          <p:nvPr/>
        </p:nvSpPr>
        <p:spPr>
          <a:xfrm>
            <a:off x="2957512" y="2678504"/>
            <a:ext cx="12372975" cy="6125138"/>
          </a:xfrm>
          <a:prstGeom prst="rect">
            <a:avLst/>
          </a:prstGeom>
        </p:spPr>
        <p:txBody>
          <a:bodyPr lIns="0" tIns="0" rIns="0" bIns="0" rtlCol="0" anchor="ctr">
            <a:spAutoFit/>
          </a:bodyPr>
          <a:lstStyle/>
          <a:p>
            <a:pPr marL="971550" lvl="1" indent="-485775" algn="just">
              <a:lnSpc>
                <a:spcPct val="150000"/>
              </a:lnSpc>
              <a:buAutoNum type="arabicPeriod"/>
            </a:pPr>
            <a:r>
              <a:rPr lang="en-US" sz="4500" dirty="0">
                <a:solidFill>
                  <a:srgbClr val="FFFFFF"/>
                </a:solidFill>
                <a:latin typeface="Calibri (MS)"/>
                <a:ea typeface="Calibri (MS)"/>
                <a:cs typeface="Calibri (MS)"/>
                <a:sym typeface="Calibri (MS)"/>
              </a:rPr>
              <a:t> Price Estimator</a:t>
            </a:r>
          </a:p>
          <a:p>
            <a:pPr marL="971550" lvl="1" indent="-485775" algn="just">
              <a:lnSpc>
                <a:spcPct val="150000"/>
              </a:lnSpc>
              <a:buAutoNum type="arabicPeriod"/>
            </a:pPr>
            <a:r>
              <a:rPr lang="en-US" sz="4500" dirty="0">
                <a:solidFill>
                  <a:srgbClr val="FFFFFF"/>
                </a:solidFill>
                <a:latin typeface="Calibri (MS)"/>
                <a:ea typeface="Calibri (MS)"/>
                <a:cs typeface="Calibri (MS)"/>
                <a:sym typeface="Calibri (MS)"/>
              </a:rPr>
              <a:t> Transaction Forecasting</a:t>
            </a:r>
          </a:p>
          <a:p>
            <a:pPr marL="971550" lvl="1" indent="-485775" algn="just">
              <a:lnSpc>
                <a:spcPct val="150000"/>
              </a:lnSpc>
              <a:buAutoNum type="arabicPeriod"/>
            </a:pPr>
            <a:r>
              <a:rPr lang="en-US" sz="4500" dirty="0">
                <a:solidFill>
                  <a:srgbClr val="FFFFFF"/>
                </a:solidFill>
                <a:latin typeface="Calibri (MS)"/>
                <a:ea typeface="Calibri (MS)"/>
                <a:cs typeface="Calibri (MS)"/>
                <a:sym typeface="Calibri (MS)"/>
              </a:rPr>
              <a:t> Chat Assistant</a:t>
            </a:r>
          </a:p>
          <a:p>
            <a:pPr marL="971550" lvl="1" indent="-485775" algn="just">
              <a:lnSpc>
                <a:spcPct val="150000"/>
              </a:lnSpc>
              <a:buAutoNum type="arabicPeriod"/>
            </a:pPr>
            <a:r>
              <a:rPr lang="en-US" sz="4500" dirty="0">
                <a:solidFill>
                  <a:srgbClr val="FFFFFF"/>
                </a:solidFill>
                <a:latin typeface="Calibri (MS)"/>
                <a:ea typeface="Calibri (MS)"/>
                <a:cs typeface="Calibri (MS)"/>
                <a:sym typeface="Calibri (MS)"/>
              </a:rPr>
              <a:t> Trend Visualization</a:t>
            </a:r>
          </a:p>
          <a:p>
            <a:pPr marL="971550" lvl="1" indent="-485775" algn="just">
              <a:lnSpc>
                <a:spcPct val="150000"/>
              </a:lnSpc>
              <a:buAutoNum type="arabicPeriod"/>
            </a:pPr>
            <a:r>
              <a:rPr lang="en-US" sz="4500" dirty="0">
                <a:solidFill>
                  <a:srgbClr val="FFFFFF"/>
                </a:solidFill>
                <a:latin typeface="Calibri (MS)"/>
                <a:ea typeface="Calibri (MS)"/>
                <a:cs typeface="Calibri (MS)"/>
                <a:sym typeface="Calibri (MS)"/>
              </a:rPr>
              <a:t> Comparative Market Analysis (CMA)</a:t>
            </a:r>
          </a:p>
          <a:p>
            <a:pPr marL="971550" lvl="1" indent="-485775" algn="just">
              <a:lnSpc>
                <a:spcPct val="150000"/>
              </a:lnSpc>
              <a:buAutoNum type="arabicPeriod"/>
            </a:pPr>
            <a:r>
              <a:rPr lang="en-US" sz="4500" dirty="0">
                <a:solidFill>
                  <a:srgbClr val="FFFFFF"/>
                </a:solidFill>
                <a:latin typeface="Calibri (MS)"/>
                <a:ea typeface="Calibri (MS)"/>
                <a:cs typeface="Calibri (MS)"/>
                <a:sym typeface="Calibri (MS)"/>
              </a:rPr>
              <a:t> Market Scenario Simulator</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2072B281-8BB4-A4E7-C094-36F33CFF0EE1}"/>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4260268" y="1333500"/>
            <a:ext cx="9767465" cy="1009653"/>
          </a:xfrm>
          <a:prstGeom prst="rect">
            <a:avLst/>
          </a:prstGeom>
        </p:spPr>
        <p:txBody>
          <a:bodyPr lIns="0" tIns="0" rIns="0" bIns="0" rtlCol="0" anchor="t">
            <a:spAutoFit/>
          </a:bodyPr>
          <a:lstStyle>
            <a:defPPr>
              <a:defRPr lang="en-US"/>
            </a:defPPr>
            <a:lvl1pPr lvl="0" indent="0" algn="ctr">
              <a:lnSpc>
                <a:spcPts val="6900"/>
              </a:lnSpc>
              <a:spcBef>
                <a:spcPct val="0"/>
              </a:spcBef>
              <a:defRPr sz="6000" b="1" spc="54">
                <a:solidFill>
                  <a:schemeClr val="bg1"/>
                </a:solidFill>
                <a:latin typeface="Calibri (MS) Bold"/>
                <a:ea typeface="Calibri (MS) Bold"/>
                <a:cs typeface="Calibri (MS) Bold"/>
              </a:defRPr>
            </a:lvl1pPr>
          </a:lstStyle>
          <a:p>
            <a:r>
              <a:rPr lang="en-US" dirty="0">
                <a:sym typeface="Calibri (MS) Bold"/>
              </a:rPr>
              <a:t>WEB APPLICATION OVERVIEW</a:t>
            </a:r>
            <a:endParaRPr lang="en-US" dirty="0">
              <a:sym typeface="Calibri (MS) Bold"/>
              <a:hlinkClick r:id="rId6"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dirty="0">
                <a:solidFill>
                  <a:srgbClr val="FFFFFF"/>
                </a:solidFill>
                <a:latin typeface="Calibri (MS) Bold"/>
                <a:ea typeface="Calibri (MS) Bold"/>
                <a:cs typeface="Calibri (MS) Bold"/>
                <a:sym typeface="Calibri (MS) Bold"/>
              </a:rPr>
              <a:t> 1. Price Estimator</a:t>
            </a:r>
          </a:p>
        </p:txBody>
      </p:sp>
      <p:sp>
        <p:nvSpPr>
          <p:cNvPr id="12" name="Rectangle 5">
            <a:extLst>
              <a:ext uri="{FF2B5EF4-FFF2-40B4-BE49-F238E27FC236}">
                <a16:creationId xmlns:a16="http://schemas.microsoft.com/office/drawing/2014/main" id="{B78F5AD3-FF4E-20B4-EF45-4477654B871A}"/>
              </a:ext>
            </a:extLst>
          </p:cNvPr>
          <p:cNvSpPr>
            <a:spLocks noChangeArrowheads="1"/>
          </p:cNvSpPr>
          <p:nvPr/>
        </p:nvSpPr>
        <p:spPr bwMode="auto">
          <a:xfrm rot="10800000" flipV="1">
            <a:off x="2087713" y="3995493"/>
            <a:ext cx="14112573" cy="4139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4500" i="0" u="none" strike="noStrike" cap="none" normalizeH="0" baseline="0" dirty="0">
                <a:ln>
                  <a:noFill/>
                </a:ln>
                <a:solidFill>
                  <a:schemeClr val="bg1"/>
                </a:solidFill>
                <a:effectLst/>
              </a:rPr>
              <a:t>Model: </a:t>
            </a:r>
            <a:r>
              <a:rPr kumimoji="0" lang="en-US" altLang="en-US" sz="4500" i="0" u="none" strike="noStrike" cap="none" normalizeH="0" baseline="0" dirty="0" err="1">
                <a:ln>
                  <a:noFill/>
                </a:ln>
                <a:solidFill>
                  <a:schemeClr val="bg1"/>
                </a:solidFill>
                <a:effectLst/>
              </a:rPr>
              <a:t>XGBoost</a:t>
            </a:r>
            <a:endParaRPr kumimoji="0" lang="en-US" altLang="en-US" sz="4500" i="0" u="none" strike="noStrike" cap="none" normalizeH="0" baseline="0" dirty="0">
              <a:ln>
                <a:noFill/>
              </a:ln>
              <a:solidFill>
                <a:schemeClr val="bg1"/>
              </a:solidFill>
              <a:effectLst/>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4500" i="0" u="none" strike="noStrike" cap="none" normalizeH="0" baseline="0" dirty="0">
                <a:ln>
                  <a:noFill/>
                </a:ln>
                <a:solidFill>
                  <a:schemeClr val="bg1"/>
                </a:solidFill>
                <a:effectLst/>
              </a:rPr>
              <a:t>Input features: area, rooms, district, floor, amenities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4500" i="0" u="none" strike="noStrike" cap="none" normalizeH="0" baseline="0" dirty="0">
                <a:ln>
                  <a:noFill/>
                </a:ln>
                <a:solidFill>
                  <a:schemeClr val="bg1"/>
                </a:solidFill>
                <a:effectLst/>
              </a:rPr>
              <a:t>Evaluation: R² = 0.77, MAE = $84 k</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4500" i="0" u="none" strike="noStrike" cap="none" normalizeH="0" baseline="0" dirty="0">
                <a:ln>
                  <a:noFill/>
                </a:ln>
                <a:solidFill>
                  <a:schemeClr val="bg1"/>
                </a:solidFill>
                <a:effectLst/>
              </a:rPr>
              <a:t>Frontend: React form → Quart API → model prediction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2072B281-8BB4-A4E7-C094-36F33CFF0EE1}"/>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3493370" y="3668003"/>
            <a:ext cx="11301259" cy="6173313"/>
          </a:xfrm>
          <a:custGeom>
            <a:avLst/>
            <a:gdLst/>
            <a:ahLst/>
            <a:cxnLst/>
            <a:rect l="l" t="t" r="r" b="b"/>
            <a:pathLst>
              <a:path w="11301259" h="6173313">
                <a:moveTo>
                  <a:pt x="0" y="0"/>
                </a:moveTo>
                <a:lnTo>
                  <a:pt x="11301258" y="0"/>
                </a:lnTo>
                <a:lnTo>
                  <a:pt x="11301258" y="6173313"/>
                </a:lnTo>
                <a:lnTo>
                  <a:pt x="0" y="6173313"/>
                </a:lnTo>
                <a:lnTo>
                  <a:pt x="0" y="0"/>
                </a:lnTo>
                <a:close/>
              </a:path>
            </a:pathLst>
          </a:custGeom>
          <a:blipFill>
            <a:blip r:embed="rId6"/>
            <a:stretch>
              <a:fillRect/>
            </a:stretch>
          </a:blipFill>
        </p:spPr>
      </p:sp>
      <p:sp>
        <p:nvSpPr>
          <p:cNvPr id="5" name="TextBox 5"/>
          <p:cNvSpPr txBox="1"/>
          <p:nvPr/>
        </p:nvSpPr>
        <p:spPr>
          <a:xfrm>
            <a:off x="4260268" y="1333500"/>
            <a:ext cx="9767465" cy="1009653"/>
          </a:xfrm>
          <a:prstGeom prst="rect">
            <a:avLst/>
          </a:prstGeom>
        </p:spPr>
        <p:txBody>
          <a:bodyPr lIns="0" tIns="0" rIns="0" bIns="0" rtlCol="0" anchor="t">
            <a:spAutoFit/>
          </a:bodyPr>
          <a:lstStyle>
            <a:defPPr>
              <a:defRPr lang="en-US"/>
            </a:defPPr>
            <a:lvl1pPr lvl="0" indent="0" algn="ctr">
              <a:lnSpc>
                <a:spcPts val="6900"/>
              </a:lnSpc>
              <a:spcBef>
                <a:spcPct val="0"/>
              </a:spcBef>
              <a:defRPr sz="6000" b="1" spc="54">
                <a:solidFill>
                  <a:schemeClr val="bg1"/>
                </a:solidFill>
                <a:latin typeface="Calibri (MS) Bold"/>
                <a:ea typeface="Calibri (MS) Bold"/>
                <a:cs typeface="Calibri (MS) Bold"/>
              </a:defRPr>
            </a:lvl1pPr>
          </a:lstStyle>
          <a:p>
            <a:r>
              <a:rPr lang="en-US" dirty="0">
                <a:sym typeface="Calibri (MS) Bold"/>
              </a:rPr>
              <a:t>WEB APPLICATION OVERVIEW</a:t>
            </a:r>
            <a:endParaRPr lang="en-US" dirty="0">
              <a:sym typeface="Calibri (MS) Bold"/>
              <a:hlinkClick r:id="rId7"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a:solidFill>
                  <a:srgbClr val="FFFFFF"/>
                </a:solidFill>
                <a:latin typeface="Calibri (MS) Bold"/>
                <a:ea typeface="Calibri (MS) Bold"/>
                <a:cs typeface="Calibri (MS) Bold"/>
                <a:sym typeface="Calibri (MS) Bold"/>
              </a:rPr>
              <a:t> 1. Price Estimator</a:t>
            </a:r>
          </a:p>
        </p:txBody>
      </p:sp>
    </p:spTree>
    <p:extLst>
      <p:ext uri="{BB962C8B-B14F-4D97-AF65-F5344CB8AC3E}">
        <p14:creationId xmlns:p14="http://schemas.microsoft.com/office/powerpoint/2010/main" val="2651760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39E21AAB-9BF0-4DC4-FE56-DA09E0C8AA8B}"/>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6"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a:solidFill>
                  <a:srgbClr val="FFFFFF"/>
                </a:solidFill>
                <a:latin typeface="Calibri (MS) Bold"/>
                <a:ea typeface="Calibri (MS) Bold"/>
                <a:cs typeface="Calibri (MS) Bold"/>
                <a:sym typeface="Calibri (MS) Bold"/>
              </a:rPr>
              <a:t> 2. Transaction Forecasting</a:t>
            </a:r>
          </a:p>
        </p:txBody>
      </p:sp>
      <p:sp>
        <p:nvSpPr>
          <p:cNvPr id="2" name="Rectangle 1">
            <a:extLst>
              <a:ext uri="{FF2B5EF4-FFF2-40B4-BE49-F238E27FC236}">
                <a16:creationId xmlns:a16="http://schemas.microsoft.com/office/drawing/2014/main" id="{4985C14F-6668-84B8-3E53-89C632A99F29}"/>
              </a:ext>
            </a:extLst>
          </p:cNvPr>
          <p:cNvSpPr>
            <a:spLocks noChangeArrowheads="1"/>
          </p:cNvSpPr>
          <p:nvPr/>
        </p:nvSpPr>
        <p:spPr bwMode="auto">
          <a:xfrm>
            <a:off x="2857535" y="4120288"/>
            <a:ext cx="12572929" cy="5178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buFontTx/>
              <a:buChar char="•"/>
            </a:pPr>
            <a:r>
              <a:rPr lang="en-US" altLang="en-US" sz="4500" dirty="0">
                <a:solidFill>
                  <a:schemeClr val="bg1"/>
                </a:solidFill>
              </a:rPr>
              <a:t>Model: </a:t>
            </a:r>
            <a:r>
              <a:rPr lang="en-US" altLang="en-US" sz="4500" dirty="0" err="1">
                <a:solidFill>
                  <a:schemeClr val="bg1"/>
                </a:solidFill>
              </a:rPr>
              <a:t>XGBoost</a:t>
            </a:r>
            <a:endParaRPr lang="en-US" altLang="en-US" sz="4500" dirty="0">
              <a:solidFill>
                <a:schemeClr val="bg1"/>
              </a:solidFill>
            </a:endParaRPr>
          </a:p>
          <a:p>
            <a:pPr eaLnBrk="0" fontAlgn="base" hangingPunct="0">
              <a:lnSpc>
                <a:spcPct val="150000"/>
              </a:lnSpc>
              <a:spcBef>
                <a:spcPct val="0"/>
              </a:spcBef>
              <a:spcAft>
                <a:spcPct val="0"/>
              </a:spcAft>
              <a:buFontTx/>
              <a:buChar char="•"/>
            </a:pPr>
            <a:r>
              <a:rPr lang="en-US" altLang="en-US" sz="4500" dirty="0">
                <a:solidFill>
                  <a:schemeClr val="bg1"/>
                </a:solidFill>
              </a:rPr>
              <a:t>Compared with: LSTM → overfitting</a:t>
            </a:r>
          </a:p>
          <a:p>
            <a:pPr eaLnBrk="0" fontAlgn="base" hangingPunct="0">
              <a:lnSpc>
                <a:spcPct val="150000"/>
              </a:lnSpc>
              <a:spcBef>
                <a:spcPct val="0"/>
              </a:spcBef>
              <a:spcAft>
                <a:spcPct val="0"/>
              </a:spcAft>
              <a:buFontTx/>
              <a:buChar char="•"/>
            </a:pPr>
            <a:r>
              <a:rPr lang="en-US" altLang="en-US" sz="4500" dirty="0">
                <a:solidFill>
                  <a:schemeClr val="bg1"/>
                </a:solidFill>
              </a:rPr>
              <a:t>Training data: 72 months × 5 regions</a:t>
            </a:r>
          </a:p>
          <a:p>
            <a:pPr eaLnBrk="0" fontAlgn="base" hangingPunct="0">
              <a:lnSpc>
                <a:spcPct val="150000"/>
              </a:lnSpc>
              <a:spcBef>
                <a:spcPct val="0"/>
              </a:spcBef>
              <a:spcAft>
                <a:spcPct val="0"/>
              </a:spcAft>
              <a:buFontTx/>
              <a:buChar char="•"/>
            </a:pPr>
            <a:r>
              <a:rPr lang="en-US" altLang="en-US" sz="4500" dirty="0">
                <a:solidFill>
                  <a:schemeClr val="bg1"/>
                </a:solidFill>
              </a:rPr>
              <a:t>Metric: MAPE = 22 %</a:t>
            </a:r>
          </a:p>
          <a:p>
            <a:pPr eaLnBrk="0" fontAlgn="base" hangingPunct="0">
              <a:lnSpc>
                <a:spcPct val="150000"/>
              </a:lnSpc>
              <a:spcBef>
                <a:spcPct val="0"/>
              </a:spcBef>
              <a:spcAft>
                <a:spcPct val="0"/>
              </a:spcAft>
              <a:buFontTx/>
              <a:buChar char="•"/>
            </a:pPr>
            <a:r>
              <a:rPr lang="en-US" altLang="en-US" sz="4500" dirty="0">
                <a:solidFill>
                  <a:schemeClr val="bg1"/>
                </a:solidFill>
              </a:rPr>
              <a:t>Libraries: Scikit-Learn, Pandas, </a:t>
            </a:r>
            <a:r>
              <a:rPr lang="en-US" altLang="en-US" sz="4500" dirty="0" err="1">
                <a:solidFill>
                  <a:schemeClr val="bg1"/>
                </a:solidFill>
              </a:rPr>
              <a:t>joblib</a:t>
            </a:r>
            <a:endParaRPr lang="en-US" altLang="en-US" sz="4500"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39E21AAB-9BF0-4DC4-FE56-DA09E0C8AA8B}"/>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3493371" y="3788448"/>
            <a:ext cx="11301259" cy="6088553"/>
          </a:xfrm>
          <a:custGeom>
            <a:avLst/>
            <a:gdLst/>
            <a:ahLst/>
            <a:cxnLst/>
            <a:rect l="l" t="t" r="r" b="b"/>
            <a:pathLst>
              <a:path w="11301259" h="6088553">
                <a:moveTo>
                  <a:pt x="0" y="0"/>
                </a:moveTo>
                <a:lnTo>
                  <a:pt x="11301258" y="0"/>
                </a:lnTo>
                <a:lnTo>
                  <a:pt x="11301258" y="6088553"/>
                </a:lnTo>
                <a:lnTo>
                  <a:pt x="0" y="6088553"/>
                </a:lnTo>
                <a:lnTo>
                  <a:pt x="0" y="0"/>
                </a:lnTo>
                <a:close/>
              </a:path>
            </a:pathLst>
          </a:custGeom>
          <a:blipFill>
            <a:blip r:embed="rId6"/>
            <a:stretch>
              <a:fillRect/>
            </a:stretch>
          </a:blipFill>
          <a:ln cap="sq">
            <a:noFill/>
            <a:prstDash val="solid"/>
            <a:miter/>
          </a:ln>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7"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a:solidFill>
                  <a:srgbClr val="FFFFFF"/>
                </a:solidFill>
                <a:latin typeface="Calibri (MS) Bold"/>
                <a:ea typeface="Calibri (MS) Bold"/>
                <a:cs typeface="Calibri (MS) Bold"/>
                <a:sym typeface="Calibri (MS) Bold"/>
              </a:rPr>
              <a:t> 2. Transaction Forecasting</a:t>
            </a:r>
          </a:p>
        </p:txBody>
      </p:sp>
    </p:spTree>
    <p:extLst>
      <p:ext uri="{BB962C8B-B14F-4D97-AF65-F5344CB8AC3E}">
        <p14:creationId xmlns:p14="http://schemas.microsoft.com/office/powerpoint/2010/main" val="1827354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23FBED13-B48E-39D2-6F9B-995795B02B2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6"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a:solidFill>
                  <a:srgbClr val="FFFFFF"/>
                </a:solidFill>
                <a:latin typeface="Calibri (MS) Bold"/>
                <a:ea typeface="Calibri (MS) Bold"/>
                <a:cs typeface="Calibri (MS) Bold"/>
                <a:sym typeface="Calibri (MS) Bold"/>
              </a:rPr>
              <a:t> 3. Chat Assistant</a:t>
            </a:r>
          </a:p>
        </p:txBody>
      </p:sp>
      <p:sp>
        <p:nvSpPr>
          <p:cNvPr id="2" name="Rectangle 1">
            <a:extLst>
              <a:ext uri="{FF2B5EF4-FFF2-40B4-BE49-F238E27FC236}">
                <a16:creationId xmlns:a16="http://schemas.microsoft.com/office/drawing/2014/main" id="{7A236CFA-C789-7311-5B0F-8C14FDCF3F56}"/>
              </a:ext>
            </a:extLst>
          </p:cNvPr>
          <p:cNvSpPr>
            <a:spLocks noChangeArrowheads="1"/>
          </p:cNvSpPr>
          <p:nvPr/>
        </p:nvSpPr>
        <p:spPr bwMode="auto">
          <a:xfrm>
            <a:off x="2564730" y="4120288"/>
            <a:ext cx="13158539" cy="4139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buFontTx/>
              <a:buChar char="•"/>
            </a:pPr>
            <a:r>
              <a:rPr lang="en-US" altLang="en-US" sz="4500" dirty="0">
                <a:solidFill>
                  <a:schemeClr val="bg1"/>
                </a:solidFill>
              </a:rPr>
              <a:t>Model: Meta Llama-3-8B-Instruct via </a:t>
            </a:r>
            <a:r>
              <a:rPr lang="en-US" altLang="en-US" sz="4500" dirty="0" err="1">
                <a:solidFill>
                  <a:schemeClr val="bg1"/>
                </a:solidFill>
              </a:rPr>
              <a:t>OpenRouter</a:t>
            </a:r>
            <a:r>
              <a:rPr lang="en-US" altLang="en-US" sz="4500" dirty="0">
                <a:solidFill>
                  <a:schemeClr val="bg1"/>
                </a:solidFill>
              </a:rPr>
              <a:t> API</a:t>
            </a:r>
          </a:p>
          <a:p>
            <a:pPr eaLnBrk="0" fontAlgn="base" hangingPunct="0">
              <a:lnSpc>
                <a:spcPct val="150000"/>
              </a:lnSpc>
              <a:spcBef>
                <a:spcPct val="0"/>
              </a:spcBef>
              <a:spcAft>
                <a:spcPct val="0"/>
              </a:spcAft>
              <a:buFontTx/>
              <a:buChar char="•"/>
            </a:pPr>
            <a:r>
              <a:rPr lang="en-US" altLang="en-US" sz="4500" dirty="0">
                <a:solidFill>
                  <a:schemeClr val="bg1"/>
                </a:solidFill>
              </a:rPr>
              <a:t>Backend: Quart endpoint /</a:t>
            </a:r>
            <a:r>
              <a:rPr lang="en-US" altLang="en-US" sz="4500" dirty="0" err="1">
                <a:solidFill>
                  <a:schemeClr val="bg1"/>
                </a:solidFill>
              </a:rPr>
              <a:t>api</a:t>
            </a:r>
            <a:r>
              <a:rPr lang="en-US" altLang="en-US" sz="4500" dirty="0">
                <a:solidFill>
                  <a:schemeClr val="bg1"/>
                </a:solidFill>
              </a:rPr>
              <a:t>/chat</a:t>
            </a:r>
          </a:p>
          <a:p>
            <a:pPr eaLnBrk="0" fontAlgn="base" hangingPunct="0">
              <a:lnSpc>
                <a:spcPct val="150000"/>
              </a:lnSpc>
              <a:spcBef>
                <a:spcPct val="0"/>
              </a:spcBef>
              <a:spcAft>
                <a:spcPct val="0"/>
              </a:spcAft>
              <a:buFontTx/>
              <a:buChar char="•"/>
            </a:pPr>
            <a:r>
              <a:rPr lang="en-US" altLang="en-US" sz="4500" dirty="0">
                <a:solidFill>
                  <a:schemeClr val="bg1"/>
                </a:solidFill>
              </a:rPr>
              <a:t>Frontend: React chat component with stateful history</a:t>
            </a:r>
          </a:p>
          <a:p>
            <a:pPr eaLnBrk="0" fontAlgn="base" hangingPunct="0">
              <a:lnSpc>
                <a:spcPct val="150000"/>
              </a:lnSpc>
              <a:spcBef>
                <a:spcPct val="0"/>
              </a:spcBef>
              <a:spcAft>
                <a:spcPct val="0"/>
              </a:spcAft>
              <a:buFontTx/>
              <a:buChar char="•"/>
            </a:pPr>
            <a:r>
              <a:rPr lang="en-US" altLang="en-US" sz="4500" dirty="0">
                <a:solidFill>
                  <a:schemeClr val="bg1"/>
                </a:solidFill>
              </a:rPr>
              <a:t>Context injection: Dynamic database info + user intent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23FBED13-B48E-39D2-6F9B-995795B02B2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2605768" y="3778923"/>
            <a:ext cx="12835023" cy="6176855"/>
          </a:xfrm>
          <a:custGeom>
            <a:avLst/>
            <a:gdLst/>
            <a:ahLst/>
            <a:cxnLst/>
            <a:rect l="l" t="t" r="r" b="b"/>
            <a:pathLst>
              <a:path w="12835023" h="6176855">
                <a:moveTo>
                  <a:pt x="0" y="0"/>
                </a:moveTo>
                <a:lnTo>
                  <a:pt x="12835023" y="0"/>
                </a:lnTo>
                <a:lnTo>
                  <a:pt x="12835023" y="6176855"/>
                </a:lnTo>
                <a:lnTo>
                  <a:pt x="0" y="6176855"/>
                </a:lnTo>
                <a:lnTo>
                  <a:pt x="0" y="0"/>
                </a:lnTo>
                <a:close/>
              </a:path>
            </a:pathLst>
          </a:custGeom>
          <a:blipFill>
            <a:blip r:embed="rId6"/>
            <a:stretch>
              <a:fillRect/>
            </a:stretch>
          </a:blipFill>
          <a:ln cap="sq">
            <a:noFill/>
            <a:prstDash val="solid"/>
            <a:miter/>
          </a:ln>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7"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a:solidFill>
                  <a:srgbClr val="FFFFFF"/>
                </a:solidFill>
                <a:latin typeface="Calibri (MS) Bold"/>
                <a:ea typeface="Calibri (MS) Bold"/>
                <a:cs typeface="Calibri (MS) Bold"/>
                <a:sym typeface="Calibri (MS) Bold"/>
              </a:rPr>
              <a:t> 3. Chat Assistant</a:t>
            </a:r>
          </a:p>
        </p:txBody>
      </p:sp>
    </p:spTree>
    <p:extLst>
      <p:ext uri="{BB962C8B-B14F-4D97-AF65-F5344CB8AC3E}">
        <p14:creationId xmlns:p14="http://schemas.microsoft.com/office/powerpoint/2010/main" val="2752339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2CCE1660-0960-E4F6-2EE0-70CB3150291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6"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a:solidFill>
                  <a:srgbClr val="FFFFFF"/>
                </a:solidFill>
                <a:latin typeface="Calibri (MS) Bold"/>
                <a:ea typeface="Calibri (MS) Bold"/>
                <a:cs typeface="Calibri (MS) Bold"/>
                <a:sym typeface="Calibri (MS) Bold"/>
              </a:rPr>
              <a:t> 4. Trend Visualization</a:t>
            </a:r>
          </a:p>
        </p:txBody>
      </p:sp>
      <p:sp>
        <p:nvSpPr>
          <p:cNvPr id="8" name="TextBox 7">
            <a:extLst>
              <a:ext uri="{FF2B5EF4-FFF2-40B4-BE49-F238E27FC236}">
                <a16:creationId xmlns:a16="http://schemas.microsoft.com/office/drawing/2014/main" id="{B214D2E4-4270-7074-FC02-03404869277B}"/>
              </a:ext>
            </a:extLst>
          </p:cNvPr>
          <p:cNvSpPr txBox="1"/>
          <p:nvPr/>
        </p:nvSpPr>
        <p:spPr>
          <a:xfrm>
            <a:off x="2800350" y="4120288"/>
            <a:ext cx="12687300" cy="2061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defPPr>
              <a:defRPr lang="en-US"/>
            </a:defPPr>
            <a:lvl1pPr eaLnBrk="0" fontAlgn="base" hangingPunct="0">
              <a:lnSpc>
                <a:spcPct val="150000"/>
              </a:lnSpc>
              <a:spcBef>
                <a:spcPct val="0"/>
              </a:spcBef>
              <a:spcAft>
                <a:spcPct val="0"/>
              </a:spcAft>
              <a:buFontTx/>
              <a:buChar char="•"/>
              <a:defRPr sz="4500">
                <a:solidFill>
                  <a:schemeClr val="bg1"/>
                </a:solidFill>
              </a:defRPr>
            </a:lvl1pPr>
          </a:lstStyle>
          <a:p>
            <a:r>
              <a:rPr lang="en-US" dirty="0"/>
              <a:t>Data: Price changes, transaction trends per city</a:t>
            </a:r>
          </a:p>
          <a:p>
            <a:r>
              <a:rPr lang="en-US" dirty="0"/>
              <a:t>Libraries: React + react-leaflet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2CCE1660-0960-E4F6-2EE0-70CB3150291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2670400" y="3769398"/>
            <a:ext cx="12947200" cy="6117552"/>
          </a:xfrm>
          <a:custGeom>
            <a:avLst/>
            <a:gdLst/>
            <a:ahLst/>
            <a:cxnLst/>
            <a:rect l="l" t="t" r="r" b="b"/>
            <a:pathLst>
              <a:path w="12947200" h="6117552">
                <a:moveTo>
                  <a:pt x="0" y="0"/>
                </a:moveTo>
                <a:lnTo>
                  <a:pt x="12947200" y="0"/>
                </a:lnTo>
                <a:lnTo>
                  <a:pt x="12947200" y="6117552"/>
                </a:lnTo>
                <a:lnTo>
                  <a:pt x="0" y="6117552"/>
                </a:lnTo>
                <a:lnTo>
                  <a:pt x="0" y="0"/>
                </a:lnTo>
                <a:close/>
              </a:path>
            </a:pathLst>
          </a:custGeom>
          <a:blipFill>
            <a:blip r:embed="rId6"/>
            <a:stretch>
              <a:fillRect/>
            </a:stretch>
          </a:blipFill>
          <a:ln cap="sq">
            <a:noFill/>
            <a:prstDash val="solid"/>
            <a:miter/>
          </a:ln>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7"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a:solidFill>
                  <a:srgbClr val="FFFFFF"/>
                </a:solidFill>
                <a:latin typeface="Calibri (MS) Bold"/>
                <a:ea typeface="Calibri (MS) Bold"/>
                <a:cs typeface="Calibri (MS) Bold"/>
                <a:sym typeface="Calibri (MS) Bold"/>
              </a:rPr>
              <a:t> 4. Trend Visualization</a:t>
            </a:r>
          </a:p>
        </p:txBody>
      </p:sp>
    </p:spTree>
    <p:extLst>
      <p:ext uri="{BB962C8B-B14F-4D97-AF65-F5344CB8AC3E}">
        <p14:creationId xmlns:p14="http://schemas.microsoft.com/office/powerpoint/2010/main" val="32692886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585A8552-D0A6-286F-F02B-A06FBEF4441E}"/>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6"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a:solidFill>
                  <a:srgbClr val="FFFFFF"/>
                </a:solidFill>
                <a:latin typeface="Calibri (MS) Bold"/>
                <a:ea typeface="Calibri (MS) Bold"/>
                <a:cs typeface="Calibri (MS) Bold"/>
                <a:sym typeface="Calibri (MS) Bold"/>
              </a:rPr>
              <a:t> 5. Comparative Market Analysis (CMA)</a:t>
            </a:r>
          </a:p>
        </p:txBody>
      </p:sp>
      <p:sp>
        <p:nvSpPr>
          <p:cNvPr id="2" name="Rectangle 1">
            <a:extLst>
              <a:ext uri="{FF2B5EF4-FFF2-40B4-BE49-F238E27FC236}">
                <a16:creationId xmlns:a16="http://schemas.microsoft.com/office/drawing/2014/main" id="{D29DE4D7-94AA-8F9C-4986-A1778707D96C}"/>
              </a:ext>
            </a:extLst>
          </p:cNvPr>
          <p:cNvSpPr>
            <a:spLocks noChangeArrowheads="1"/>
          </p:cNvSpPr>
          <p:nvPr/>
        </p:nvSpPr>
        <p:spPr bwMode="auto">
          <a:xfrm>
            <a:off x="2741414" y="4120288"/>
            <a:ext cx="12805172" cy="4139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buFontTx/>
              <a:buChar char="•"/>
            </a:pPr>
            <a:r>
              <a:rPr lang="en-US" altLang="en-US" sz="4500" dirty="0">
                <a:solidFill>
                  <a:schemeClr val="bg1"/>
                </a:solidFill>
              </a:rPr>
              <a:t>Purpose: Compare prices &amp; transactions across cities</a:t>
            </a:r>
          </a:p>
          <a:p>
            <a:pPr eaLnBrk="0" fontAlgn="base" hangingPunct="0">
              <a:lnSpc>
                <a:spcPct val="150000"/>
              </a:lnSpc>
              <a:spcBef>
                <a:spcPct val="0"/>
              </a:spcBef>
              <a:spcAft>
                <a:spcPct val="0"/>
              </a:spcAft>
              <a:buFontTx/>
              <a:buChar char="•"/>
            </a:pPr>
            <a:r>
              <a:rPr lang="en-US" altLang="en-US" sz="4500" dirty="0">
                <a:solidFill>
                  <a:schemeClr val="bg1"/>
                </a:solidFill>
              </a:rPr>
              <a:t>Backend: Quart API + SQL joins on </a:t>
            </a:r>
            <a:r>
              <a:rPr lang="en-US" altLang="en-US" sz="4500" dirty="0" err="1">
                <a:solidFill>
                  <a:schemeClr val="bg1"/>
                </a:solidFill>
              </a:rPr>
              <a:t>Supabase</a:t>
            </a:r>
            <a:endParaRPr lang="en-US" altLang="en-US" sz="4500" dirty="0">
              <a:solidFill>
                <a:schemeClr val="bg1"/>
              </a:solidFill>
            </a:endParaRPr>
          </a:p>
          <a:p>
            <a:pPr eaLnBrk="0" fontAlgn="base" hangingPunct="0">
              <a:lnSpc>
                <a:spcPct val="150000"/>
              </a:lnSpc>
              <a:spcBef>
                <a:spcPct val="0"/>
              </a:spcBef>
              <a:spcAft>
                <a:spcPct val="0"/>
              </a:spcAft>
              <a:buFontTx/>
              <a:buChar char="•"/>
            </a:pPr>
            <a:r>
              <a:rPr lang="en-US" altLang="en-US" sz="4500" dirty="0">
                <a:solidFill>
                  <a:schemeClr val="bg1"/>
                </a:solidFill>
              </a:rPr>
              <a:t>Frontend: Interactive data table with sorting &amp; filters</a:t>
            </a:r>
          </a:p>
          <a:p>
            <a:pPr eaLnBrk="0" fontAlgn="base" hangingPunct="0">
              <a:lnSpc>
                <a:spcPct val="150000"/>
              </a:lnSpc>
              <a:spcBef>
                <a:spcPct val="0"/>
              </a:spcBef>
              <a:spcAft>
                <a:spcPct val="0"/>
              </a:spcAft>
              <a:buFontTx/>
              <a:buChar char="•"/>
            </a:pPr>
            <a:r>
              <a:rPr lang="en-US" altLang="en-US" sz="4500" dirty="0">
                <a:solidFill>
                  <a:schemeClr val="bg1"/>
                </a:solidFill>
              </a:rPr>
              <a:t>Libraries: React Table, </a:t>
            </a:r>
            <a:r>
              <a:rPr lang="en-US" altLang="en-US" sz="4500" dirty="0" err="1">
                <a:solidFill>
                  <a:schemeClr val="bg1"/>
                </a:solidFill>
              </a:rPr>
              <a:t>Supabase</a:t>
            </a:r>
            <a:r>
              <a:rPr lang="en-US" altLang="en-US" sz="4500" dirty="0">
                <a:solidFill>
                  <a:schemeClr val="bg1"/>
                </a:solidFill>
              </a:rPr>
              <a:t> JS, Pandas (backend)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620601" cy="10287000"/>
            <a:chOff x="0" y="0"/>
            <a:chExt cx="163450" cy="2709333"/>
          </a:xfrm>
        </p:grpSpPr>
        <p:sp>
          <p:nvSpPr>
            <p:cNvPr id="3" name="Freeform 3"/>
            <p:cNvSpPr/>
            <p:nvPr/>
          </p:nvSpPr>
          <p:spPr>
            <a:xfrm>
              <a:off x="0" y="0"/>
              <a:ext cx="163450" cy="2709333"/>
            </a:xfrm>
            <a:custGeom>
              <a:avLst/>
              <a:gdLst/>
              <a:ahLst/>
              <a:cxnLst/>
              <a:rect l="l" t="t" r="r" b="b"/>
              <a:pathLst>
                <a:path w="163450" h="2709333">
                  <a:moveTo>
                    <a:pt x="0" y="0"/>
                  </a:moveTo>
                  <a:lnTo>
                    <a:pt x="163450" y="0"/>
                  </a:lnTo>
                  <a:lnTo>
                    <a:pt x="163450" y="2709333"/>
                  </a:lnTo>
                  <a:lnTo>
                    <a:pt x="0" y="2709333"/>
                  </a:lnTo>
                  <a:close/>
                </a:path>
              </a:pathLst>
            </a:custGeom>
            <a:solidFill>
              <a:srgbClr val="FFFFFF"/>
            </a:solidFill>
          </p:spPr>
        </p:sp>
        <p:sp>
          <p:nvSpPr>
            <p:cNvPr id="4" name="TextBox 4"/>
            <p:cNvSpPr txBox="1"/>
            <p:nvPr/>
          </p:nvSpPr>
          <p:spPr>
            <a:xfrm>
              <a:off x="0" y="-47625"/>
              <a:ext cx="163450" cy="2756958"/>
            </a:xfrm>
            <a:prstGeom prst="rect">
              <a:avLst/>
            </a:prstGeom>
          </p:spPr>
          <p:txBody>
            <a:bodyPr lIns="50800" tIns="50800" rIns="50800" bIns="50800" rtlCol="0" anchor="ctr"/>
            <a:lstStyle/>
            <a:p>
              <a:pPr algn="ctr">
                <a:lnSpc>
                  <a:spcPts val="3079"/>
                </a:lnSpc>
              </a:pPr>
              <a:endParaRPr/>
            </a:p>
          </p:txBody>
        </p:sp>
      </p:grpSp>
      <p:sp>
        <p:nvSpPr>
          <p:cNvPr id="5" name="Freeform 5"/>
          <p:cNvSpPr/>
          <p:nvPr/>
        </p:nvSpPr>
        <p:spPr>
          <a:xfrm>
            <a:off x="620601" y="-984250"/>
            <a:ext cx="17667399" cy="11788974"/>
          </a:xfrm>
          <a:custGeom>
            <a:avLst/>
            <a:gdLst/>
            <a:ahLst/>
            <a:cxnLst/>
            <a:rect l="l" t="t" r="r" b="b"/>
            <a:pathLst>
              <a:path w="17667399" h="11788974">
                <a:moveTo>
                  <a:pt x="0" y="0"/>
                </a:moveTo>
                <a:lnTo>
                  <a:pt x="17667399" y="0"/>
                </a:lnTo>
                <a:lnTo>
                  <a:pt x="17667399" y="11788974"/>
                </a:lnTo>
                <a:lnTo>
                  <a:pt x="0" y="11788974"/>
                </a:lnTo>
                <a:lnTo>
                  <a:pt x="0" y="0"/>
                </a:lnTo>
                <a:close/>
              </a:path>
            </a:pathLst>
          </a:custGeom>
          <a:blipFill>
            <a:blip r:embed="rId3">
              <a:alphaModFix amt="19999"/>
            </a:blip>
            <a:stretch>
              <a:fillRect/>
            </a:stretch>
          </a:blipFill>
        </p:spPr>
      </p:sp>
      <p:sp>
        <p:nvSpPr>
          <p:cNvPr id="6" name="Freeform 6"/>
          <p:cNvSpPr/>
          <p:nvPr/>
        </p:nvSpPr>
        <p:spPr>
          <a:xfrm>
            <a:off x="2461142" y="8453196"/>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1028700" y="1187450"/>
            <a:ext cx="16230600" cy="1009653"/>
          </a:xfrm>
          <a:prstGeom prst="rect">
            <a:avLst/>
          </a:prstGeom>
        </p:spPr>
        <p:txBody>
          <a:bodyPr lIns="0" tIns="0" rIns="0" bIns="0" rtlCol="0" anchor="t">
            <a:spAutoFit/>
          </a:bodyPr>
          <a:lstStyle/>
          <a:p>
            <a:pPr algn="ctr">
              <a:lnSpc>
                <a:spcPts val="6900"/>
              </a:lnSpc>
            </a:pPr>
            <a:r>
              <a:rPr lang="en-US" sz="6000" b="1" spc="54">
                <a:solidFill>
                  <a:srgbClr val="FFFFFF"/>
                </a:solidFill>
                <a:latin typeface="Calibri (MS) Bold"/>
                <a:ea typeface="Calibri (MS) Bold"/>
                <a:cs typeface="Calibri (MS) Bold"/>
                <a:sym typeface="Calibri (MS) Bold"/>
              </a:rPr>
              <a:t>RESEARCH MOTIVATION AND BACKGROUND</a:t>
            </a:r>
          </a:p>
        </p:txBody>
      </p:sp>
      <p:sp>
        <p:nvSpPr>
          <p:cNvPr id="8" name="TextBox 8"/>
          <p:cNvSpPr txBox="1"/>
          <p:nvPr/>
        </p:nvSpPr>
        <p:spPr>
          <a:xfrm>
            <a:off x="2464445" y="2858171"/>
            <a:ext cx="13359110" cy="4505331"/>
          </a:xfrm>
          <a:prstGeom prst="rect">
            <a:avLst/>
          </a:prstGeom>
        </p:spPr>
        <p:txBody>
          <a:bodyPr lIns="0" tIns="0" rIns="0" bIns="0" rtlCol="0" anchor="t">
            <a:spAutoFit/>
          </a:bodyPr>
          <a:lstStyle/>
          <a:p>
            <a:pPr marL="971537" lvl="1" indent="-485769" algn="just">
              <a:lnSpc>
                <a:spcPts val="8999"/>
              </a:lnSpc>
              <a:buFont typeface="Arial"/>
              <a:buChar char="•"/>
            </a:pPr>
            <a:r>
              <a:rPr lang="en-US" sz="4499">
                <a:solidFill>
                  <a:srgbClr val="FFFFFF"/>
                </a:solidFill>
                <a:latin typeface="Calibri (MS)"/>
                <a:ea typeface="Calibri (MS)"/>
                <a:cs typeface="Calibri (MS)"/>
                <a:sym typeface="Calibri (MS)"/>
              </a:rPr>
              <a:t>Real estate is undergoing digital transformation</a:t>
            </a:r>
          </a:p>
          <a:p>
            <a:pPr marL="971537" lvl="1" indent="-485769" algn="just">
              <a:lnSpc>
                <a:spcPts val="8999"/>
              </a:lnSpc>
              <a:buFont typeface="Arial"/>
              <a:buChar char="•"/>
            </a:pPr>
            <a:r>
              <a:rPr lang="en-US" sz="4499">
                <a:solidFill>
                  <a:srgbClr val="FFFFFF"/>
                </a:solidFill>
                <a:latin typeface="Calibri (MS)"/>
                <a:ea typeface="Calibri (MS)"/>
                <a:cs typeface="Calibri (MS)"/>
                <a:sym typeface="Calibri (MS)"/>
              </a:rPr>
              <a:t>AI reshapes valuation, forecasting, and market insight</a:t>
            </a:r>
          </a:p>
          <a:p>
            <a:pPr marL="971537" lvl="1" indent="-485769" algn="just">
              <a:lnSpc>
                <a:spcPts val="8999"/>
              </a:lnSpc>
              <a:buFont typeface="Arial"/>
              <a:buChar char="•"/>
            </a:pPr>
            <a:r>
              <a:rPr lang="en-US" sz="4499">
                <a:solidFill>
                  <a:srgbClr val="FFFFFF"/>
                </a:solidFill>
                <a:latin typeface="Calibri (MS)"/>
                <a:ea typeface="Calibri (MS)"/>
                <a:cs typeface="Calibri (MS)"/>
                <a:sym typeface="Calibri (MS)"/>
              </a:rPr>
              <a:t>Data quality remains a global limitation</a:t>
            </a:r>
          </a:p>
          <a:p>
            <a:pPr marL="971537" lvl="1" indent="-485769" algn="just">
              <a:lnSpc>
                <a:spcPts val="8999"/>
              </a:lnSpc>
              <a:buFont typeface="Arial"/>
              <a:buChar char="•"/>
            </a:pPr>
            <a:r>
              <a:rPr lang="en-US" sz="4499">
                <a:solidFill>
                  <a:srgbClr val="FFFFFF"/>
                </a:solidFill>
                <a:latin typeface="Calibri (MS)"/>
                <a:ea typeface="Calibri (MS)"/>
                <a:cs typeface="Calibri (MS)"/>
                <a:sym typeface="Calibri (MS)"/>
              </a:rPr>
              <a:t>Lebanon lacks standardized real-estate data sources</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585A8552-D0A6-286F-F02B-A06FBEF4441E}"/>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2746961" y="3772957"/>
            <a:ext cx="12794078" cy="6333068"/>
          </a:xfrm>
          <a:custGeom>
            <a:avLst/>
            <a:gdLst/>
            <a:ahLst/>
            <a:cxnLst/>
            <a:rect l="l" t="t" r="r" b="b"/>
            <a:pathLst>
              <a:path w="12794078" h="6333068">
                <a:moveTo>
                  <a:pt x="0" y="0"/>
                </a:moveTo>
                <a:lnTo>
                  <a:pt x="12794078" y="0"/>
                </a:lnTo>
                <a:lnTo>
                  <a:pt x="12794078" y="6333068"/>
                </a:lnTo>
                <a:lnTo>
                  <a:pt x="0" y="6333068"/>
                </a:lnTo>
                <a:lnTo>
                  <a:pt x="0" y="0"/>
                </a:lnTo>
                <a:close/>
              </a:path>
            </a:pathLst>
          </a:custGeom>
          <a:blipFill>
            <a:blip r:embed="rId6"/>
            <a:stretch>
              <a:fillRect/>
            </a:stretch>
          </a:blipFill>
          <a:ln cap="sq">
            <a:noFill/>
            <a:prstDash val="solid"/>
            <a:miter/>
          </a:ln>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7"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a:solidFill>
                  <a:srgbClr val="FFFFFF"/>
                </a:solidFill>
                <a:latin typeface="Calibri (MS) Bold"/>
                <a:ea typeface="Calibri (MS) Bold"/>
                <a:cs typeface="Calibri (MS) Bold"/>
                <a:sym typeface="Calibri (MS) Bold"/>
              </a:rPr>
              <a:t> 5. Comparative Market Analysis (CMA)</a:t>
            </a:r>
          </a:p>
        </p:txBody>
      </p:sp>
    </p:spTree>
    <p:extLst>
      <p:ext uri="{BB962C8B-B14F-4D97-AF65-F5344CB8AC3E}">
        <p14:creationId xmlns:p14="http://schemas.microsoft.com/office/powerpoint/2010/main" val="1990286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6" name="Picture 5" descr="A computer with a graph on the screen">
            <a:extLst>
              <a:ext uri="{FF2B5EF4-FFF2-40B4-BE49-F238E27FC236}">
                <a16:creationId xmlns:a16="http://schemas.microsoft.com/office/drawing/2014/main" id="{1FC97D96-70BB-321C-F51E-C8FBF87A8EF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928813" y="1447800"/>
            <a:ext cx="1443037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SYNTHETIC DATA GENERATION (TIMEGAN)</a:t>
            </a:r>
            <a:endParaRPr lang="en-US" sz="6000" b="1" spc="54" dirty="0">
              <a:solidFill>
                <a:schemeClr val="bg1"/>
              </a:solidFill>
              <a:latin typeface="Calibri (MS) Bold"/>
              <a:ea typeface="Calibri (MS) Bold"/>
              <a:cs typeface="Calibri (MS) Bold"/>
              <a:sym typeface="Calibri (MS) Bold"/>
              <a:hlinkClick r:id="rId6"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9" name="Rectangle 4">
            <a:extLst>
              <a:ext uri="{FF2B5EF4-FFF2-40B4-BE49-F238E27FC236}">
                <a16:creationId xmlns:a16="http://schemas.microsoft.com/office/drawing/2014/main" id="{6884DB86-9234-C16D-209A-A4A20BFC526C}"/>
              </a:ext>
            </a:extLst>
          </p:cNvPr>
          <p:cNvSpPr>
            <a:spLocks noChangeArrowheads="1"/>
          </p:cNvSpPr>
          <p:nvPr/>
        </p:nvSpPr>
        <p:spPr bwMode="auto">
          <a:xfrm>
            <a:off x="2336006" y="3096256"/>
            <a:ext cx="13615987" cy="5086392"/>
          </a:xfrm>
          <a:prstGeom prst="rect">
            <a:avLst/>
          </a:prstGeom>
        </p:spPr>
        <p:txBody>
          <a:bodyPr wrap="square" lIns="0" tIns="0" rIns="0" bIns="0" rtlCol="0" anchor="t">
            <a:spAutoFit/>
          </a:bodyPr>
          <a:lstStyle/>
          <a:p>
            <a:pPr marL="685800" indent="-685800">
              <a:lnSpc>
                <a:spcPct val="150000"/>
              </a:lnSpc>
              <a:buFont typeface="Arial" panose="020B0604020202020204" pitchFamily="34" charset="0"/>
              <a:buChar char="•"/>
            </a:pPr>
            <a:r>
              <a:rPr lang="en-US" altLang="en-US" sz="4500" dirty="0">
                <a:solidFill>
                  <a:schemeClr val="bg1"/>
                </a:solidFill>
              </a:rPr>
              <a:t>Goal: Augment limited time-series data</a:t>
            </a:r>
          </a:p>
          <a:p>
            <a:pPr marL="685800" indent="-685800">
              <a:lnSpc>
                <a:spcPct val="150000"/>
              </a:lnSpc>
              <a:buFont typeface="Arial" panose="020B0604020202020204" pitchFamily="34" charset="0"/>
              <a:buChar char="•"/>
            </a:pPr>
            <a:r>
              <a:rPr lang="en-US" altLang="en-US" sz="4500" dirty="0">
                <a:solidFill>
                  <a:schemeClr val="bg1"/>
                </a:solidFill>
              </a:rPr>
              <a:t>Model: TimeGAN</a:t>
            </a:r>
          </a:p>
          <a:p>
            <a:pPr marL="685800" indent="-685800">
              <a:lnSpc>
                <a:spcPct val="150000"/>
              </a:lnSpc>
              <a:buFont typeface="Arial" panose="020B0604020202020204" pitchFamily="34" charset="0"/>
              <a:buChar char="•"/>
            </a:pPr>
            <a:r>
              <a:rPr lang="en-US" altLang="en-US" sz="4500" dirty="0">
                <a:solidFill>
                  <a:schemeClr val="bg1"/>
                </a:solidFill>
              </a:rPr>
              <a:t>Networks: Autoencoder + Generator + Discriminator</a:t>
            </a:r>
          </a:p>
          <a:p>
            <a:pPr marL="685800" indent="-685800">
              <a:lnSpc>
                <a:spcPct val="150000"/>
              </a:lnSpc>
              <a:buFont typeface="Arial" panose="020B0604020202020204" pitchFamily="34" charset="0"/>
              <a:buChar char="•"/>
            </a:pPr>
            <a:r>
              <a:rPr lang="en-US" altLang="en-US" sz="4500" dirty="0">
                <a:solidFill>
                  <a:schemeClr val="bg1"/>
                </a:solidFill>
              </a:rPr>
              <a:t>Training: 5000 epochs per region (5 models total)</a:t>
            </a:r>
          </a:p>
          <a:p>
            <a:pPr marL="685800" indent="-685800">
              <a:lnSpc>
                <a:spcPct val="150000"/>
              </a:lnSpc>
              <a:buFont typeface="Arial" panose="020B0604020202020204" pitchFamily="34" charset="0"/>
              <a:buChar char="•"/>
            </a:pPr>
            <a:r>
              <a:rPr lang="en-US" altLang="en-US" sz="4500" dirty="0">
                <a:solidFill>
                  <a:schemeClr val="bg1"/>
                </a:solidFill>
              </a:rPr>
              <a:t>Validation: PCA &amp; t-SNE for real vs synthetic data</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FDF81A7B-D186-E06E-FB52-576AB49124ED}"/>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0891126" y="2866408"/>
            <a:ext cx="6711074" cy="5066861"/>
          </a:xfrm>
          <a:custGeom>
            <a:avLst/>
            <a:gdLst/>
            <a:ahLst/>
            <a:cxnLst/>
            <a:rect l="l" t="t" r="r" b="b"/>
            <a:pathLst>
              <a:path w="6711074" h="5066861">
                <a:moveTo>
                  <a:pt x="0" y="0"/>
                </a:moveTo>
                <a:lnTo>
                  <a:pt x="6711074" y="0"/>
                </a:lnTo>
                <a:lnTo>
                  <a:pt x="6711074" y="5066861"/>
                </a:lnTo>
                <a:lnTo>
                  <a:pt x="0" y="5066861"/>
                </a:lnTo>
                <a:lnTo>
                  <a:pt x="0" y="0"/>
                </a:lnTo>
                <a:close/>
              </a:path>
            </a:pathLst>
          </a:custGeom>
          <a:blipFill>
            <a:blip r:embed="rId6"/>
            <a:stretch>
              <a:fillRect/>
            </a:stretch>
          </a:blipFill>
        </p:spPr>
      </p:sp>
      <p:sp>
        <p:nvSpPr>
          <p:cNvPr id="5" name="Freeform 5"/>
          <p:cNvSpPr/>
          <p:nvPr/>
        </p:nvSpPr>
        <p:spPr>
          <a:xfrm>
            <a:off x="492996" y="3224612"/>
            <a:ext cx="9831535" cy="4350454"/>
          </a:xfrm>
          <a:custGeom>
            <a:avLst/>
            <a:gdLst/>
            <a:ahLst/>
            <a:cxnLst/>
            <a:rect l="l" t="t" r="r" b="b"/>
            <a:pathLst>
              <a:path w="9831535" h="4350454">
                <a:moveTo>
                  <a:pt x="0" y="0"/>
                </a:moveTo>
                <a:lnTo>
                  <a:pt x="9831534" y="0"/>
                </a:lnTo>
                <a:lnTo>
                  <a:pt x="9831534" y="4350454"/>
                </a:lnTo>
                <a:lnTo>
                  <a:pt x="0" y="4350454"/>
                </a:lnTo>
                <a:lnTo>
                  <a:pt x="0" y="0"/>
                </a:lnTo>
                <a:close/>
              </a:path>
            </a:pathLst>
          </a:custGeom>
          <a:blipFill>
            <a:blip r:embed="rId7"/>
            <a:stretch>
              <a:fillRect/>
            </a:stretch>
          </a:blipFill>
        </p:spPr>
      </p:sp>
      <p:sp>
        <p:nvSpPr>
          <p:cNvPr id="6" name="TextBox 6"/>
          <p:cNvSpPr txBox="1"/>
          <p:nvPr/>
        </p:nvSpPr>
        <p:spPr>
          <a:xfrm>
            <a:off x="1928813" y="1447800"/>
            <a:ext cx="1443037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SYNTHETIC DATA GENERATION (TIMEGAN)</a:t>
            </a:r>
            <a:endParaRPr lang="en-US" sz="6000" b="1" spc="54" dirty="0">
              <a:solidFill>
                <a:schemeClr val="bg1"/>
              </a:solidFill>
              <a:latin typeface="Calibri (MS) Bold"/>
              <a:ea typeface="Calibri (MS) Bold"/>
              <a:cs typeface="Calibri (MS) Bold"/>
              <a:sym typeface="Calibri (MS) Bold"/>
              <a:hlinkClick r:id="rId8"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14D6E460-59AA-41A6-E1FD-C664F0FB1EA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6"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dirty="0">
                <a:solidFill>
                  <a:srgbClr val="FFFFFF"/>
                </a:solidFill>
                <a:latin typeface="Calibri (MS) Bold"/>
                <a:ea typeface="Calibri (MS) Bold"/>
                <a:cs typeface="Calibri (MS) Bold"/>
                <a:sym typeface="Calibri (MS) Bold"/>
              </a:rPr>
              <a:t> 6. Market Scenario Simulator</a:t>
            </a:r>
          </a:p>
        </p:txBody>
      </p:sp>
      <p:sp>
        <p:nvSpPr>
          <p:cNvPr id="2" name="Rectangle 1">
            <a:extLst>
              <a:ext uri="{FF2B5EF4-FFF2-40B4-BE49-F238E27FC236}">
                <a16:creationId xmlns:a16="http://schemas.microsoft.com/office/drawing/2014/main" id="{DEC8C037-C692-CE83-2351-2EE27A8B2840}"/>
              </a:ext>
            </a:extLst>
          </p:cNvPr>
          <p:cNvSpPr>
            <a:spLocks noChangeArrowheads="1"/>
          </p:cNvSpPr>
          <p:nvPr/>
        </p:nvSpPr>
        <p:spPr bwMode="auto">
          <a:xfrm>
            <a:off x="3076185" y="3848100"/>
            <a:ext cx="12135630" cy="5178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buFontTx/>
              <a:buChar char="•"/>
            </a:pPr>
            <a:r>
              <a:rPr lang="en-US" altLang="en-US" sz="4500" dirty="0">
                <a:solidFill>
                  <a:schemeClr val="bg1"/>
                </a:solidFill>
              </a:rPr>
              <a:t>Base Data: Synthetic series from TimeGAN</a:t>
            </a:r>
          </a:p>
          <a:p>
            <a:pPr eaLnBrk="0" fontAlgn="base" hangingPunct="0">
              <a:lnSpc>
                <a:spcPct val="150000"/>
              </a:lnSpc>
              <a:spcBef>
                <a:spcPct val="0"/>
              </a:spcBef>
              <a:spcAft>
                <a:spcPct val="0"/>
              </a:spcAft>
              <a:buFontTx/>
              <a:buChar char="•"/>
            </a:pPr>
            <a:r>
              <a:rPr lang="en-US" altLang="en-US" sz="4500" dirty="0">
                <a:solidFill>
                  <a:schemeClr val="bg1"/>
                </a:solidFill>
              </a:rPr>
              <a:t>Function: Apply adjustable growth/decline factors</a:t>
            </a:r>
          </a:p>
          <a:p>
            <a:pPr eaLnBrk="0" fontAlgn="base" hangingPunct="0">
              <a:lnSpc>
                <a:spcPct val="150000"/>
              </a:lnSpc>
              <a:spcBef>
                <a:spcPct val="0"/>
              </a:spcBef>
              <a:spcAft>
                <a:spcPct val="0"/>
              </a:spcAft>
              <a:buFontTx/>
              <a:buChar char="•"/>
            </a:pPr>
            <a:r>
              <a:rPr lang="en-US" altLang="en-US" sz="4500" dirty="0">
                <a:solidFill>
                  <a:schemeClr val="bg1"/>
                </a:solidFill>
              </a:rPr>
              <a:t>Tech Stack: Python + React + </a:t>
            </a:r>
            <a:r>
              <a:rPr lang="en-US" altLang="en-US" sz="4500" dirty="0" err="1">
                <a:solidFill>
                  <a:schemeClr val="bg1"/>
                </a:solidFill>
              </a:rPr>
              <a:t>Supabase</a:t>
            </a:r>
            <a:endParaRPr lang="en-US" altLang="en-US" sz="4500" dirty="0">
              <a:solidFill>
                <a:schemeClr val="bg1"/>
              </a:solidFill>
            </a:endParaRPr>
          </a:p>
          <a:p>
            <a:pPr eaLnBrk="0" fontAlgn="base" hangingPunct="0">
              <a:lnSpc>
                <a:spcPct val="150000"/>
              </a:lnSpc>
              <a:spcBef>
                <a:spcPct val="0"/>
              </a:spcBef>
              <a:spcAft>
                <a:spcPct val="0"/>
              </a:spcAft>
              <a:buFontTx/>
              <a:buChar char="•"/>
            </a:pPr>
            <a:r>
              <a:rPr lang="en-US" altLang="en-US" sz="4500" dirty="0">
                <a:solidFill>
                  <a:schemeClr val="bg1"/>
                </a:solidFill>
              </a:rPr>
              <a:t>Integration: Quart endpoint /</a:t>
            </a:r>
            <a:r>
              <a:rPr lang="en-US" sz="4500" dirty="0">
                <a:solidFill>
                  <a:schemeClr val="bg1"/>
                </a:solidFill>
              </a:rPr>
              <a:t>market-simulator</a:t>
            </a:r>
            <a:endParaRPr lang="en-US" altLang="en-US" sz="4500" dirty="0">
              <a:solidFill>
                <a:schemeClr val="bg1"/>
              </a:solidFill>
            </a:endParaRPr>
          </a:p>
          <a:p>
            <a:pPr eaLnBrk="0" fontAlgn="base" hangingPunct="0">
              <a:lnSpc>
                <a:spcPct val="150000"/>
              </a:lnSpc>
              <a:spcBef>
                <a:spcPct val="0"/>
              </a:spcBef>
              <a:spcAft>
                <a:spcPct val="0"/>
              </a:spcAft>
              <a:buFontTx/>
              <a:buChar char="•"/>
            </a:pPr>
            <a:r>
              <a:rPr lang="en-US" altLang="en-US" sz="4500" dirty="0">
                <a:solidFill>
                  <a:schemeClr val="bg1"/>
                </a:solidFill>
              </a:rPr>
              <a:t>Output: Forecast curves under Boom/Crash cases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pic>
        <p:nvPicPr>
          <p:cNvPr id="7" name="Picture 6" descr="A computer with a graph on the screen">
            <a:extLst>
              <a:ext uri="{FF2B5EF4-FFF2-40B4-BE49-F238E27FC236}">
                <a16:creationId xmlns:a16="http://schemas.microsoft.com/office/drawing/2014/main" id="{14D6E460-59AA-41A6-E1FD-C664F0FB1EA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1257300"/>
            <a:ext cx="18288000" cy="12801600"/>
          </a:xfrm>
          <a:prstGeom prst="rect">
            <a:avLst/>
          </a:prstGeom>
        </p:spPr>
      </p:pic>
      <p:sp>
        <p:nvSpPr>
          <p:cNvPr id="3" name="Freeform 3"/>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2425358" y="3453547"/>
            <a:ext cx="13437283" cy="6785828"/>
          </a:xfrm>
          <a:custGeom>
            <a:avLst/>
            <a:gdLst/>
            <a:ahLst/>
            <a:cxnLst/>
            <a:rect l="l" t="t" r="r" b="b"/>
            <a:pathLst>
              <a:path w="13437283" h="6785828">
                <a:moveTo>
                  <a:pt x="0" y="0"/>
                </a:moveTo>
                <a:lnTo>
                  <a:pt x="13437284" y="0"/>
                </a:lnTo>
                <a:lnTo>
                  <a:pt x="13437284" y="6785828"/>
                </a:lnTo>
                <a:lnTo>
                  <a:pt x="0" y="6785828"/>
                </a:lnTo>
                <a:lnTo>
                  <a:pt x="0" y="0"/>
                </a:lnTo>
                <a:close/>
              </a:path>
            </a:pathLst>
          </a:custGeom>
          <a:blipFill>
            <a:blip r:embed="rId6">
              <a:extLst>
                <a:ext uri="{BEBA8EAE-BF5A-486C-A8C5-ECC9F3942E4B}">
                  <a14:imgProps xmlns:a14="http://schemas.microsoft.com/office/drawing/2010/main">
                    <a14:imgLayer r:embed="rId7">
                      <a14:imgEffect>
                        <a14:sharpenSoften amount="25000"/>
                      </a14:imgEffect>
                    </a14:imgLayer>
                  </a14:imgProps>
                </a:ext>
              </a:extLst>
            </a:blip>
            <a:stretch>
              <a:fillRect/>
            </a:stretch>
          </a:blipFill>
          <a:ln cap="sq">
            <a:noFill/>
            <a:prstDash val="solid"/>
            <a:miter/>
          </a:ln>
        </p:spPr>
      </p:sp>
      <p:sp>
        <p:nvSpPr>
          <p:cNvPr id="5" name="TextBox 5"/>
          <p:cNvSpPr txBox="1"/>
          <p:nvPr/>
        </p:nvSpPr>
        <p:spPr>
          <a:xfrm>
            <a:off x="4260268" y="1333500"/>
            <a:ext cx="9767465" cy="884858"/>
          </a:xfrm>
          <a:prstGeom prst="rect">
            <a:avLst/>
          </a:prstGeom>
        </p:spPr>
        <p:txBody>
          <a:bodyPr lIns="0" tIns="0" rIns="0" bIns="0" rtlCol="0" anchor="t">
            <a:spAutoFit/>
          </a:bodyPr>
          <a:lstStyle/>
          <a:p>
            <a:pPr marL="0" lvl="0" indent="0" algn="l">
              <a:lnSpc>
                <a:spcPts val="6900"/>
              </a:lnSpc>
              <a:spcBef>
                <a:spcPct val="0"/>
              </a:spcBef>
            </a:pPr>
            <a:r>
              <a:rPr lang="en-US" sz="6000" b="1" spc="54" dirty="0">
                <a:solidFill>
                  <a:schemeClr val="bg1"/>
                </a:solidFill>
                <a:latin typeface="Calibri (MS) Bold"/>
                <a:ea typeface="Calibri (MS) Bold"/>
                <a:cs typeface="Calibri (MS) Bold"/>
                <a:sym typeface="Calibri (MS) Bold"/>
              </a:rPr>
              <a:t>WEB APPLICATION OVERVIEW</a:t>
            </a:r>
            <a:endParaRPr lang="en-US" sz="6000" b="1" spc="54" dirty="0">
              <a:solidFill>
                <a:schemeClr val="bg1"/>
              </a:solidFill>
              <a:latin typeface="Calibri (MS) Bold"/>
              <a:ea typeface="Calibri (MS) Bold"/>
              <a:cs typeface="Calibri (MS) Bold"/>
              <a:sym typeface="Calibri (MS) Bold"/>
              <a:hlinkClick r:id="rId8" tooltip="https://www.canva.com/design/DAG1HtM7VKY/YJH0gYIWhVTKH6_9l2fIRA/edit?ui=eyJEIjp7IlQiOnsiQSI6IlBCOFdxNXZqU1lRNUs0UFoifX19">
                <a:extLst>
                  <a:ext uri="{A12FA001-AC4F-418D-AE19-62706E023703}">
                    <ahyp:hlinkClr xmlns:ahyp="http://schemas.microsoft.com/office/drawing/2018/hyperlinkcolor" val="tx"/>
                  </a:ext>
                </a:extLst>
              </a:hlinkClick>
            </a:endParaRPr>
          </a:p>
        </p:txBody>
      </p:sp>
      <p:sp>
        <p:nvSpPr>
          <p:cNvPr id="6" name="TextBox 6"/>
          <p:cNvSpPr txBox="1"/>
          <p:nvPr/>
        </p:nvSpPr>
        <p:spPr>
          <a:xfrm>
            <a:off x="1028700" y="2740698"/>
            <a:ext cx="16230600" cy="857250"/>
          </a:xfrm>
          <a:prstGeom prst="rect">
            <a:avLst/>
          </a:prstGeom>
        </p:spPr>
        <p:txBody>
          <a:bodyPr lIns="0" tIns="0" rIns="0" bIns="0" rtlCol="0" anchor="t">
            <a:spAutoFit/>
          </a:bodyPr>
          <a:lstStyle/>
          <a:p>
            <a:pPr algn="just">
              <a:lnSpc>
                <a:spcPts val="6299"/>
              </a:lnSpc>
            </a:pPr>
            <a:r>
              <a:rPr lang="en-US" sz="4500" b="1" dirty="0">
                <a:solidFill>
                  <a:srgbClr val="FFFFFF"/>
                </a:solidFill>
                <a:latin typeface="Calibri (MS) Bold"/>
                <a:ea typeface="Calibri (MS) Bold"/>
                <a:cs typeface="Calibri (MS) Bold"/>
                <a:sym typeface="Calibri (MS) Bold"/>
              </a:rPr>
              <a:t> 6. Market Scenario Simulator</a:t>
            </a:r>
          </a:p>
        </p:txBody>
      </p:sp>
    </p:spTree>
    <p:extLst>
      <p:ext uri="{BB962C8B-B14F-4D97-AF65-F5344CB8AC3E}">
        <p14:creationId xmlns:p14="http://schemas.microsoft.com/office/powerpoint/2010/main" val="1468195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313" b="-9313"/>
            </a:stretch>
          </a:blipFill>
        </p:spPr>
      </p:sp>
      <p:sp>
        <p:nvSpPr>
          <p:cNvPr id="3" name="Freeform 3"/>
          <p:cNvSpPr/>
          <p:nvPr/>
        </p:nvSpPr>
        <p:spPr>
          <a:xfrm>
            <a:off x="16454196" y="8444681"/>
            <a:ext cx="805104" cy="805104"/>
          </a:xfrm>
          <a:custGeom>
            <a:avLst/>
            <a:gdLst/>
            <a:ahLst/>
            <a:cxnLst/>
            <a:rect l="l" t="t" r="r" b="b"/>
            <a:pathLst>
              <a:path w="805104" h="805104">
                <a:moveTo>
                  <a:pt x="0" y="0"/>
                </a:moveTo>
                <a:lnTo>
                  <a:pt x="805104" y="0"/>
                </a:lnTo>
                <a:lnTo>
                  <a:pt x="805104" y="805103"/>
                </a:lnTo>
                <a:lnTo>
                  <a:pt x="0" y="8051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028700" y="1009642"/>
            <a:ext cx="16230600" cy="1009653"/>
          </a:xfrm>
          <a:prstGeom prst="rect">
            <a:avLst/>
          </a:prstGeom>
        </p:spPr>
        <p:txBody>
          <a:bodyPr lIns="0" tIns="0" rIns="0" bIns="0" rtlCol="0" anchor="t">
            <a:spAutoFit/>
          </a:bodyPr>
          <a:lstStyle/>
          <a:p>
            <a:pPr marL="0" lvl="0" indent="0" algn="ctr">
              <a:lnSpc>
                <a:spcPts val="6900"/>
              </a:lnSpc>
              <a:spcBef>
                <a:spcPct val="0"/>
              </a:spcBef>
            </a:pPr>
            <a:r>
              <a:rPr lang="en-US" sz="6000" b="1" u="none" strike="noStrike" spc="54">
                <a:solidFill>
                  <a:srgbClr val="FFFFFF"/>
                </a:solidFill>
                <a:latin typeface="Calibri (MS) Bold"/>
                <a:ea typeface="Calibri (MS) Bold"/>
                <a:cs typeface="Calibri (MS) Bold"/>
                <a:sym typeface="Calibri (MS) Bold"/>
              </a:rPr>
              <a:t>CONCLUSION </a:t>
            </a:r>
          </a:p>
        </p:txBody>
      </p:sp>
      <p:sp>
        <p:nvSpPr>
          <p:cNvPr id="5" name="TextBox 5"/>
          <p:cNvSpPr txBox="1"/>
          <p:nvPr/>
        </p:nvSpPr>
        <p:spPr>
          <a:xfrm>
            <a:off x="1028700" y="2609849"/>
            <a:ext cx="16230600" cy="5848350"/>
          </a:xfrm>
          <a:prstGeom prst="rect">
            <a:avLst/>
          </a:prstGeom>
        </p:spPr>
        <p:txBody>
          <a:bodyPr lIns="0" tIns="0" rIns="0" bIns="0" rtlCol="0" anchor="t">
            <a:spAutoFit/>
          </a:bodyPr>
          <a:lstStyle/>
          <a:p>
            <a:pPr marL="971550" lvl="1" indent="-485775" algn="l">
              <a:lnSpc>
                <a:spcPts val="7650"/>
              </a:lnSpc>
              <a:buFont typeface="Arial"/>
              <a:buChar char="•"/>
            </a:pPr>
            <a:r>
              <a:rPr lang="en-US" sz="4500" spc="40" dirty="0">
                <a:solidFill>
                  <a:srgbClr val="FFFFFF"/>
                </a:solidFill>
                <a:latin typeface="Calibri (MS)"/>
                <a:ea typeface="Calibri (MS)"/>
                <a:cs typeface="Calibri (MS)"/>
                <a:sym typeface="Calibri (MS)"/>
              </a:rPr>
              <a:t>AI viable under data scarcity (</a:t>
            </a:r>
            <a:r>
              <a:rPr lang="en-US" sz="4500" spc="40" dirty="0" err="1">
                <a:solidFill>
                  <a:srgbClr val="FFFFFF"/>
                </a:solidFill>
                <a:latin typeface="Calibri (MS)"/>
                <a:ea typeface="Calibri (MS)"/>
                <a:cs typeface="Calibri (MS)"/>
                <a:sym typeface="Calibri (MS)"/>
              </a:rPr>
              <a:t>XGBoost</a:t>
            </a:r>
            <a:r>
              <a:rPr lang="en-US" sz="4500" spc="40" dirty="0">
                <a:solidFill>
                  <a:srgbClr val="FFFFFF"/>
                </a:solidFill>
                <a:latin typeface="Calibri (MS)"/>
                <a:ea typeface="Calibri (MS)"/>
                <a:cs typeface="Calibri (MS)"/>
                <a:sym typeface="Calibri (MS)"/>
              </a:rPr>
              <a:t>)</a:t>
            </a:r>
          </a:p>
          <a:p>
            <a:pPr marL="971550" lvl="1" indent="-485775" algn="l">
              <a:lnSpc>
                <a:spcPts val="7650"/>
              </a:lnSpc>
              <a:buFont typeface="Arial"/>
              <a:buChar char="•"/>
            </a:pPr>
            <a:r>
              <a:rPr lang="en-US" sz="4500" spc="40" dirty="0">
                <a:solidFill>
                  <a:srgbClr val="FFFFFF"/>
                </a:solidFill>
                <a:latin typeface="Calibri (MS)"/>
                <a:ea typeface="Calibri (MS)"/>
                <a:cs typeface="Calibri (MS)"/>
                <a:sym typeface="Calibri (MS)"/>
              </a:rPr>
              <a:t>Per‑city TimeGAN → synthetic data</a:t>
            </a:r>
          </a:p>
          <a:p>
            <a:pPr marL="971550" lvl="1" indent="-485775" algn="l">
              <a:lnSpc>
                <a:spcPts val="7650"/>
              </a:lnSpc>
              <a:buFont typeface="Arial"/>
              <a:buChar char="•"/>
            </a:pPr>
            <a:r>
              <a:rPr lang="en-US" sz="4500" spc="40" dirty="0">
                <a:solidFill>
                  <a:srgbClr val="FFFFFF"/>
                </a:solidFill>
                <a:latin typeface="Calibri (MS)"/>
                <a:ea typeface="Calibri (MS)"/>
                <a:cs typeface="Calibri (MS)"/>
                <a:sym typeface="Calibri (MS)"/>
              </a:rPr>
              <a:t>Dynamic scenario simulator</a:t>
            </a:r>
          </a:p>
          <a:p>
            <a:pPr marL="971550" lvl="1" indent="-485775" algn="l">
              <a:lnSpc>
                <a:spcPts val="7650"/>
              </a:lnSpc>
              <a:buFont typeface="Arial"/>
              <a:buChar char="•"/>
            </a:pPr>
            <a:r>
              <a:rPr lang="en-US" sz="4500" spc="40" dirty="0">
                <a:solidFill>
                  <a:srgbClr val="FFFFFF"/>
                </a:solidFill>
                <a:latin typeface="Calibri (MS)"/>
                <a:ea typeface="Calibri (MS)"/>
                <a:cs typeface="Calibri (MS)"/>
                <a:sym typeface="Calibri (MS)"/>
              </a:rPr>
              <a:t>Hybrid AI + CMA platform</a:t>
            </a:r>
          </a:p>
          <a:p>
            <a:pPr marL="971550" lvl="1" indent="-485775" algn="l">
              <a:lnSpc>
                <a:spcPts val="7650"/>
              </a:lnSpc>
              <a:buFont typeface="Arial"/>
              <a:buChar char="•"/>
            </a:pPr>
            <a:r>
              <a:rPr lang="en-US" sz="4500" spc="40" dirty="0">
                <a:solidFill>
                  <a:srgbClr val="FFFFFF"/>
                </a:solidFill>
                <a:latin typeface="Calibri (MS)"/>
                <a:ea typeface="Calibri (MS)"/>
                <a:cs typeface="Calibri (MS)"/>
                <a:sym typeface="Calibri (MS)"/>
              </a:rPr>
              <a:t>Privacy‑by‑design</a:t>
            </a:r>
          </a:p>
          <a:p>
            <a:pPr marL="971550" lvl="1" indent="-485775" algn="l">
              <a:lnSpc>
                <a:spcPts val="7650"/>
              </a:lnSpc>
              <a:buFont typeface="Arial"/>
              <a:buChar char="•"/>
            </a:pPr>
            <a:r>
              <a:rPr lang="en-US" sz="4500" spc="40" dirty="0">
                <a:solidFill>
                  <a:srgbClr val="FFFFFF"/>
                </a:solidFill>
                <a:latin typeface="Calibri (MS)"/>
                <a:ea typeface="Calibri (MS)"/>
                <a:cs typeface="Calibri (MS)"/>
                <a:sym typeface="Calibri (MS)"/>
              </a:rPr>
              <a:t>Chat Assistant + Trend Visualization → accessibility</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313" b="-9313"/>
            </a:stretch>
          </a:blipFill>
        </p:spPr>
      </p:sp>
      <p:sp>
        <p:nvSpPr>
          <p:cNvPr id="3" name="Freeform 3"/>
          <p:cNvSpPr/>
          <p:nvPr/>
        </p:nvSpPr>
        <p:spPr>
          <a:xfrm>
            <a:off x="16454196" y="8444681"/>
            <a:ext cx="805104" cy="805104"/>
          </a:xfrm>
          <a:custGeom>
            <a:avLst/>
            <a:gdLst/>
            <a:ahLst/>
            <a:cxnLst/>
            <a:rect l="l" t="t" r="r" b="b"/>
            <a:pathLst>
              <a:path w="805104" h="805104">
                <a:moveTo>
                  <a:pt x="0" y="0"/>
                </a:moveTo>
                <a:lnTo>
                  <a:pt x="805104" y="0"/>
                </a:lnTo>
                <a:lnTo>
                  <a:pt x="805104" y="805103"/>
                </a:lnTo>
                <a:lnTo>
                  <a:pt x="0" y="8051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028700" y="1012410"/>
            <a:ext cx="16230600" cy="1009653"/>
          </a:xfrm>
          <a:prstGeom prst="rect">
            <a:avLst/>
          </a:prstGeom>
        </p:spPr>
        <p:txBody>
          <a:bodyPr lIns="0" tIns="0" rIns="0" bIns="0" rtlCol="0" anchor="t">
            <a:spAutoFit/>
          </a:bodyPr>
          <a:lstStyle/>
          <a:p>
            <a:pPr marL="0" lvl="0" indent="0" algn="ctr">
              <a:lnSpc>
                <a:spcPts val="6900"/>
              </a:lnSpc>
              <a:spcBef>
                <a:spcPct val="0"/>
              </a:spcBef>
            </a:pPr>
            <a:r>
              <a:rPr lang="en-US" sz="6000" b="1" spc="54">
                <a:solidFill>
                  <a:srgbClr val="FFFFFF"/>
                </a:solidFill>
                <a:latin typeface="Calibri (MS) Bold"/>
                <a:ea typeface="Calibri (MS) Bold"/>
                <a:cs typeface="Calibri (MS) Bold"/>
                <a:sym typeface="Calibri (MS) Bold"/>
              </a:rPr>
              <a:t>FUTURE WORK</a:t>
            </a:r>
          </a:p>
        </p:txBody>
      </p:sp>
      <p:sp>
        <p:nvSpPr>
          <p:cNvPr id="5" name="TextBox 5"/>
          <p:cNvSpPr txBox="1"/>
          <p:nvPr/>
        </p:nvSpPr>
        <p:spPr>
          <a:xfrm>
            <a:off x="1028700" y="2641187"/>
            <a:ext cx="16230600" cy="4876800"/>
          </a:xfrm>
          <a:prstGeom prst="rect">
            <a:avLst/>
          </a:prstGeom>
        </p:spPr>
        <p:txBody>
          <a:bodyPr lIns="0" tIns="0" rIns="0" bIns="0" rtlCol="0" anchor="t">
            <a:spAutoFit/>
          </a:bodyPr>
          <a:lstStyle/>
          <a:p>
            <a:pPr marL="971550" lvl="1" indent="-485775" algn="l">
              <a:lnSpc>
                <a:spcPts val="7650"/>
              </a:lnSpc>
              <a:buFont typeface="Arial"/>
              <a:buChar char="•"/>
            </a:pPr>
            <a:r>
              <a:rPr lang="en-US" sz="4500" spc="40">
                <a:solidFill>
                  <a:srgbClr val="FFFFFF"/>
                </a:solidFill>
                <a:latin typeface="Calibri (MS)"/>
                <a:ea typeface="Calibri (MS)"/>
                <a:cs typeface="Calibri (MS)"/>
                <a:sym typeface="Calibri (MS)"/>
              </a:rPr>
              <a:t>Advanced models (LSTM, Transformers)</a:t>
            </a:r>
          </a:p>
          <a:p>
            <a:pPr marL="971550" lvl="1" indent="-485775" algn="l">
              <a:lnSpc>
                <a:spcPts val="7650"/>
              </a:lnSpc>
              <a:buFont typeface="Arial"/>
              <a:buChar char="•"/>
            </a:pPr>
            <a:r>
              <a:rPr lang="en-US" sz="4500" spc="40">
                <a:solidFill>
                  <a:srgbClr val="FFFFFF"/>
                </a:solidFill>
                <a:latin typeface="Calibri (MS)"/>
                <a:ea typeface="Calibri (MS)"/>
                <a:cs typeface="Calibri (MS)"/>
                <a:sym typeface="Calibri (MS)"/>
              </a:rPr>
              <a:t>Simulator: granular controls + real‑time feeds</a:t>
            </a:r>
          </a:p>
          <a:p>
            <a:pPr marL="971550" lvl="1" indent="-485775" algn="l">
              <a:lnSpc>
                <a:spcPts val="7650"/>
              </a:lnSpc>
              <a:buFont typeface="Arial"/>
              <a:buChar char="•"/>
            </a:pPr>
            <a:r>
              <a:rPr lang="en-US" sz="4500" spc="40">
                <a:solidFill>
                  <a:srgbClr val="FFFFFF"/>
                </a:solidFill>
                <a:latin typeface="Calibri (MS)"/>
                <a:ea typeface="Calibri (MS)"/>
                <a:cs typeface="Calibri (MS)"/>
                <a:sym typeface="Calibri (MS)"/>
              </a:rPr>
              <a:t>Broader property coverage</a:t>
            </a:r>
          </a:p>
          <a:p>
            <a:pPr marL="971550" lvl="1" indent="-485775" algn="l">
              <a:lnSpc>
                <a:spcPts val="7650"/>
              </a:lnSpc>
              <a:buFont typeface="Arial"/>
              <a:buChar char="•"/>
            </a:pPr>
            <a:r>
              <a:rPr lang="en-US" sz="4500" spc="40">
                <a:solidFill>
                  <a:srgbClr val="FFFFFF"/>
                </a:solidFill>
                <a:latin typeface="Calibri (MS)"/>
                <a:ea typeface="Calibri (MS)"/>
                <a:cs typeface="Calibri (MS)"/>
                <a:sym typeface="Calibri (MS)"/>
              </a:rPr>
              <a:t>Scalable production deployment</a:t>
            </a:r>
          </a:p>
          <a:p>
            <a:pPr marL="971550" lvl="1" indent="-485775" algn="l">
              <a:lnSpc>
                <a:spcPts val="7650"/>
              </a:lnSpc>
              <a:buFont typeface="Arial"/>
              <a:buChar char="•"/>
            </a:pPr>
            <a:r>
              <a:rPr lang="en-US" sz="4500" spc="40">
                <a:solidFill>
                  <a:srgbClr val="FFFFFF"/>
                </a:solidFill>
                <a:latin typeface="Calibri (MS)"/>
                <a:ea typeface="Calibri (MS)"/>
                <a:cs typeface="Calibri (MS)"/>
                <a:sym typeface="Calibri (MS)"/>
              </a:rPr>
              <a:t>Expand Chat Assistant + Trend Visualization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7999" b="-8000"/>
            </a:stretch>
          </a:blipFill>
        </p:spPr>
      </p:sp>
      <p:sp>
        <p:nvSpPr>
          <p:cNvPr id="3" name="TextBox 3"/>
          <p:cNvSpPr txBox="1"/>
          <p:nvPr/>
        </p:nvSpPr>
        <p:spPr>
          <a:xfrm>
            <a:off x="771525" y="2026918"/>
            <a:ext cx="16744950" cy="4231643"/>
          </a:xfrm>
          <a:prstGeom prst="rect">
            <a:avLst/>
          </a:prstGeom>
        </p:spPr>
        <p:txBody>
          <a:bodyPr lIns="0" tIns="0" rIns="0" bIns="0" rtlCol="0" anchor="t">
            <a:spAutoFit/>
          </a:bodyPr>
          <a:lstStyle/>
          <a:p>
            <a:pPr marL="0" lvl="0" indent="0" algn="ctr">
              <a:lnSpc>
                <a:spcPts val="30834"/>
              </a:lnSpc>
              <a:spcBef>
                <a:spcPct val="0"/>
              </a:spcBef>
            </a:pPr>
            <a:r>
              <a:rPr lang="en-US" sz="22024" b="1" u="none" spc="198">
                <a:solidFill>
                  <a:srgbClr val="FFFFFF"/>
                </a:solidFill>
                <a:latin typeface="Calibri (MS) Bold"/>
                <a:ea typeface="Calibri (MS) Bold"/>
                <a:cs typeface="Calibri (MS) Bold"/>
                <a:sym typeface="Calibri (MS) Bold"/>
              </a:rPr>
              <a:t>THANK YOU!</a:t>
            </a:r>
          </a:p>
        </p:txBody>
      </p:sp>
      <p:sp>
        <p:nvSpPr>
          <p:cNvPr id="4" name="TextBox 4"/>
          <p:cNvSpPr txBox="1"/>
          <p:nvPr/>
        </p:nvSpPr>
        <p:spPr>
          <a:xfrm>
            <a:off x="3449806" y="6397683"/>
            <a:ext cx="11388388" cy="1136649"/>
          </a:xfrm>
          <a:prstGeom prst="rect">
            <a:avLst/>
          </a:prstGeom>
        </p:spPr>
        <p:txBody>
          <a:bodyPr lIns="0" tIns="0" rIns="0" bIns="0" rtlCol="0" anchor="t">
            <a:spAutoFit/>
          </a:bodyPr>
          <a:lstStyle/>
          <a:p>
            <a:pPr marL="0" lvl="0" indent="0" algn="ctr">
              <a:lnSpc>
                <a:spcPts val="7699"/>
              </a:lnSpc>
              <a:spcBef>
                <a:spcPct val="0"/>
              </a:spcBef>
            </a:pPr>
            <a:r>
              <a:rPr lang="en-US" sz="6999">
                <a:solidFill>
                  <a:srgbClr val="FFFFFF"/>
                </a:solidFill>
                <a:latin typeface="Calibri (MS)"/>
                <a:ea typeface="Calibri (MS)"/>
                <a:cs typeface="Calibri (MS)"/>
                <a:sym typeface="Calibri (MS)"/>
              </a:rPr>
              <a:t>Questi</a:t>
            </a:r>
            <a:r>
              <a:rPr lang="en-US" sz="6999" u="none">
                <a:solidFill>
                  <a:srgbClr val="FFFFFF"/>
                </a:solidFill>
                <a:latin typeface="Calibri (MS)"/>
                <a:ea typeface="Calibri (MS)"/>
                <a:cs typeface="Calibri (MS)"/>
                <a:sym typeface="Calibri (MS)"/>
              </a:rPr>
              <a:t>ons are welcome.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9144000" cy="10287000"/>
            <a:chOff x="0" y="0"/>
            <a:chExt cx="12192000" cy="13716000"/>
          </a:xfrm>
        </p:grpSpPr>
        <p:pic>
          <p:nvPicPr>
            <p:cNvPr id="3" name="Picture 3"/>
            <p:cNvPicPr>
              <a:picLocks noChangeAspect="1"/>
            </p:cNvPicPr>
            <p:nvPr/>
          </p:nvPicPr>
          <p:blipFill>
            <a:blip r:embed="rId3"/>
            <a:srcRect l="21782" r="24398"/>
            <a:stretch>
              <a:fillRect/>
            </a:stretch>
          </p:blipFill>
          <p:spPr>
            <a:xfrm>
              <a:off x="0" y="0"/>
              <a:ext cx="12192000" cy="13716000"/>
            </a:xfrm>
            <a:prstGeom prst="rect">
              <a:avLst/>
            </a:prstGeom>
          </p:spPr>
        </p:pic>
      </p:grpSp>
      <p:grpSp>
        <p:nvGrpSpPr>
          <p:cNvPr id="4" name="Group 4"/>
          <p:cNvGrpSpPr/>
          <p:nvPr/>
        </p:nvGrpSpPr>
        <p:grpSpPr>
          <a:xfrm>
            <a:off x="15850419" y="8881827"/>
            <a:ext cx="3622865" cy="3429000"/>
            <a:chOff x="0" y="0"/>
            <a:chExt cx="980677" cy="928199"/>
          </a:xfrm>
        </p:grpSpPr>
        <p:sp>
          <p:nvSpPr>
            <p:cNvPr id="5" name="Freeform 5"/>
            <p:cNvSpPr/>
            <p:nvPr/>
          </p:nvSpPr>
          <p:spPr>
            <a:xfrm>
              <a:off x="0" y="0"/>
              <a:ext cx="980677" cy="928199"/>
            </a:xfrm>
            <a:custGeom>
              <a:avLst/>
              <a:gdLst/>
              <a:ahLst/>
              <a:cxnLst/>
              <a:rect l="l" t="t" r="r" b="b"/>
              <a:pathLst>
                <a:path w="980677" h="928199">
                  <a:moveTo>
                    <a:pt x="0" y="0"/>
                  </a:moveTo>
                  <a:lnTo>
                    <a:pt x="980677" y="0"/>
                  </a:lnTo>
                  <a:lnTo>
                    <a:pt x="980677" y="928199"/>
                  </a:lnTo>
                  <a:lnTo>
                    <a:pt x="0" y="928199"/>
                  </a:lnTo>
                  <a:close/>
                </a:path>
              </a:pathLst>
            </a:custGeom>
            <a:solidFill>
              <a:srgbClr val="FFFFFF"/>
            </a:solidFill>
          </p:spPr>
        </p:sp>
        <p:sp>
          <p:nvSpPr>
            <p:cNvPr id="6" name="TextBox 6"/>
            <p:cNvSpPr txBox="1"/>
            <p:nvPr/>
          </p:nvSpPr>
          <p:spPr>
            <a:xfrm>
              <a:off x="0" y="-47625"/>
              <a:ext cx="980677" cy="975824"/>
            </a:xfrm>
            <a:prstGeom prst="rect">
              <a:avLst/>
            </a:prstGeom>
          </p:spPr>
          <p:txBody>
            <a:bodyPr lIns="50800" tIns="50800" rIns="50800" bIns="50800" rtlCol="0" anchor="ctr"/>
            <a:lstStyle/>
            <a:p>
              <a:pPr algn="ctr">
                <a:lnSpc>
                  <a:spcPts val="3079"/>
                </a:lnSpc>
              </a:pPr>
              <a:endParaRPr/>
            </a:p>
          </p:txBody>
        </p:sp>
      </p:grpSp>
      <p:grpSp>
        <p:nvGrpSpPr>
          <p:cNvPr id="7" name="Group 7"/>
          <p:cNvGrpSpPr/>
          <p:nvPr/>
        </p:nvGrpSpPr>
        <p:grpSpPr>
          <a:xfrm>
            <a:off x="5706992" y="2788329"/>
            <a:ext cx="10890662" cy="6093498"/>
            <a:chOff x="0" y="0"/>
            <a:chExt cx="2948004" cy="1649455"/>
          </a:xfrm>
        </p:grpSpPr>
        <p:sp>
          <p:nvSpPr>
            <p:cNvPr id="8" name="Freeform 8"/>
            <p:cNvSpPr/>
            <p:nvPr/>
          </p:nvSpPr>
          <p:spPr>
            <a:xfrm>
              <a:off x="0" y="0"/>
              <a:ext cx="2948004" cy="1649455"/>
            </a:xfrm>
            <a:custGeom>
              <a:avLst/>
              <a:gdLst/>
              <a:ahLst/>
              <a:cxnLst/>
              <a:rect l="l" t="t" r="r" b="b"/>
              <a:pathLst>
                <a:path w="2948004" h="1649455">
                  <a:moveTo>
                    <a:pt x="0" y="0"/>
                  </a:moveTo>
                  <a:lnTo>
                    <a:pt x="2948004" y="0"/>
                  </a:lnTo>
                  <a:lnTo>
                    <a:pt x="2948004" y="1649455"/>
                  </a:lnTo>
                  <a:lnTo>
                    <a:pt x="0" y="1649455"/>
                  </a:lnTo>
                  <a:close/>
                </a:path>
              </a:pathLst>
            </a:custGeom>
            <a:solidFill>
              <a:srgbClr val="B9BCDB"/>
            </a:solidFill>
          </p:spPr>
        </p:sp>
        <p:sp>
          <p:nvSpPr>
            <p:cNvPr id="9" name="TextBox 9"/>
            <p:cNvSpPr txBox="1"/>
            <p:nvPr/>
          </p:nvSpPr>
          <p:spPr>
            <a:xfrm>
              <a:off x="0" y="-47625"/>
              <a:ext cx="2948004" cy="1697080"/>
            </a:xfrm>
            <a:prstGeom prst="rect">
              <a:avLst/>
            </a:prstGeom>
          </p:spPr>
          <p:txBody>
            <a:bodyPr lIns="50800" tIns="50800" rIns="50800" bIns="50800" rtlCol="0" anchor="ctr"/>
            <a:lstStyle/>
            <a:p>
              <a:pPr algn="ctr">
                <a:lnSpc>
                  <a:spcPts val="3079"/>
                </a:lnSpc>
              </a:pPr>
              <a:endParaRPr/>
            </a:p>
          </p:txBody>
        </p:sp>
      </p:grpSp>
      <p:sp>
        <p:nvSpPr>
          <p:cNvPr id="10" name="TextBox 10"/>
          <p:cNvSpPr txBox="1"/>
          <p:nvPr/>
        </p:nvSpPr>
        <p:spPr>
          <a:xfrm>
            <a:off x="7360007" y="1281354"/>
            <a:ext cx="7432232" cy="1009650"/>
          </a:xfrm>
          <a:prstGeom prst="rect">
            <a:avLst/>
          </a:prstGeom>
        </p:spPr>
        <p:txBody>
          <a:bodyPr lIns="0" tIns="0" rIns="0" bIns="0" rtlCol="0" anchor="t">
            <a:spAutoFit/>
          </a:bodyPr>
          <a:lstStyle/>
          <a:p>
            <a:pPr algn="l">
              <a:lnSpc>
                <a:spcPts val="6900"/>
              </a:lnSpc>
            </a:pPr>
            <a:r>
              <a:rPr lang="en-US" sz="6000" b="1" spc="54">
                <a:solidFill>
                  <a:srgbClr val="2F3360"/>
                </a:solidFill>
                <a:latin typeface="Calibri (MS) Bold"/>
                <a:ea typeface="Calibri (MS) Bold"/>
                <a:cs typeface="Calibri (MS) Bold"/>
                <a:sym typeface="Calibri (MS) Bold"/>
              </a:rPr>
              <a:t>PROB</a:t>
            </a:r>
            <a:r>
              <a:rPr lang="en-US" sz="6000" b="1" spc="54">
                <a:solidFill>
                  <a:srgbClr val="B9BCDB"/>
                </a:solidFill>
                <a:latin typeface="Calibri (MS) Bold"/>
                <a:ea typeface="Calibri (MS) Bold"/>
                <a:cs typeface="Calibri (MS) Bold"/>
                <a:sym typeface="Calibri (MS) Bold"/>
              </a:rPr>
              <a:t>LEM DEFINITION</a:t>
            </a:r>
          </a:p>
        </p:txBody>
      </p:sp>
      <p:sp>
        <p:nvSpPr>
          <p:cNvPr id="11" name="TextBox 11"/>
          <p:cNvSpPr txBox="1"/>
          <p:nvPr/>
        </p:nvSpPr>
        <p:spPr>
          <a:xfrm>
            <a:off x="5932505" y="4399699"/>
            <a:ext cx="10439635" cy="4057650"/>
          </a:xfrm>
          <a:prstGeom prst="rect">
            <a:avLst/>
          </a:prstGeom>
        </p:spPr>
        <p:txBody>
          <a:bodyPr lIns="0" tIns="0" rIns="0" bIns="0" rtlCol="0" anchor="t">
            <a:spAutoFit/>
          </a:bodyPr>
          <a:lstStyle/>
          <a:p>
            <a:pPr marL="971550" lvl="1" indent="-485775" algn="l">
              <a:lnSpc>
                <a:spcPts val="6299"/>
              </a:lnSpc>
              <a:buAutoNum type="arabicPeriod"/>
            </a:pPr>
            <a:r>
              <a:rPr lang="en-US" sz="4500">
                <a:solidFill>
                  <a:srgbClr val="2F3360"/>
                </a:solidFill>
                <a:latin typeface="Calibri (MS)"/>
                <a:ea typeface="Calibri (MS)"/>
                <a:cs typeface="Calibri (MS)"/>
                <a:sym typeface="Calibri (MS)"/>
              </a:rPr>
              <a:t>Time-Series Constraint: only 72 months of transaction data</a:t>
            </a:r>
          </a:p>
          <a:p>
            <a:pPr marL="971550" lvl="1" indent="-485775" algn="l">
              <a:lnSpc>
                <a:spcPts val="6299"/>
              </a:lnSpc>
              <a:spcBef>
                <a:spcPct val="0"/>
              </a:spcBef>
              <a:buAutoNum type="arabicPeriod"/>
            </a:pPr>
            <a:r>
              <a:rPr lang="en-US" sz="4500">
                <a:solidFill>
                  <a:srgbClr val="2F3360"/>
                </a:solidFill>
                <a:latin typeface="Calibri (MS)"/>
                <a:ea typeface="Calibri (MS)"/>
                <a:cs typeface="Calibri (MS)"/>
                <a:sym typeface="Calibri (MS)"/>
              </a:rPr>
              <a:t>Tabular Constraint: highly fragmented property listings</a:t>
            </a:r>
          </a:p>
          <a:p>
            <a:pPr algn="l">
              <a:lnSpc>
                <a:spcPts val="6299"/>
              </a:lnSpc>
              <a:spcBef>
                <a:spcPct val="0"/>
              </a:spcBef>
            </a:pPr>
            <a:endParaRPr lang="en-US" sz="4500">
              <a:solidFill>
                <a:srgbClr val="2F3360"/>
              </a:solidFill>
              <a:latin typeface="Calibri (MS)"/>
              <a:ea typeface="Calibri (MS)"/>
              <a:cs typeface="Calibri (MS)"/>
              <a:sym typeface="Calibri (MS)"/>
            </a:endParaRPr>
          </a:p>
        </p:txBody>
      </p:sp>
      <p:sp>
        <p:nvSpPr>
          <p:cNvPr id="12" name="TextBox 12"/>
          <p:cNvSpPr txBox="1"/>
          <p:nvPr/>
        </p:nvSpPr>
        <p:spPr>
          <a:xfrm>
            <a:off x="7043844" y="3178297"/>
            <a:ext cx="7639285" cy="968375"/>
          </a:xfrm>
          <a:prstGeom prst="rect">
            <a:avLst/>
          </a:prstGeom>
        </p:spPr>
        <p:txBody>
          <a:bodyPr lIns="0" tIns="0" rIns="0" bIns="0" rtlCol="0" anchor="t">
            <a:spAutoFit/>
          </a:bodyPr>
          <a:lstStyle>
            <a:defPPr>
              <a:defRPr lang="en-US"/>
            </a:defPPr>
            <a:lvl1pPr lvl="0" indent="0" algn="ctr">
              <a:lnSpc>
                <a:spcPts val="7000"/>
              </a:lnSpc>
              <a:spcBef>
                <a:spcPct val="0"/>
              </a:spcBef>
              <a:defRPr sz="5000" b="1" u="none" strike="noStrike">
                <a:ln w="12700">
                  <a:solidFill>
                    <a:schemeClr val="bg1"/>
                  </a:solidFill>
                </a:ln>
                <a:solidFill>
                  <a:srgbClr val="2F3360"/>
                </a:solidFill>
                <a:latin typeface="Calibri (MS) Bold"/>
                <a:ea typeface="Calibri (MS) Bold"/>
                <a:cs typeface="Calibri (MS) Bold"/>
              </a:defRPr>
            </a:lvl1pPr>
          </a:lstStyle>
          <a:p>
            <a:r>
              <a:rPr lang="en-US" dirty="0">
                <a:ln w="12700">
                  <a:noFill/>
                </a:ln>
                <a:effectLst>
                  <a:outerShdw blurRad="38100" dist="38100" dir="2700000" algn="tl">
                    <a:srgbClr val="000000">
                      <a:alpha val="43137"/>
                    </a:srgbClr>
                  </a:outerShdw>
                </a:effectLst>
                <a:sym typeface="Calibri (MS) Bold"/>
              </a:rPr>
              <a:t>Two main data challenges:</a:t>
            </a:r>
          </a:p>
        </p:txBody>
      </p:sp>
      <p:sp>
        <p:nvSpPr>
          <p:cNvPr id="13" name="Freeform 13"/>
          <p:cNvSpPr/>
          <p:nvPr/>
        </p:nvSpPr>
        <p:spPr>
          <a:xfrm>
            <a:off x="16856748" y="1028700"/>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F336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9144000" cy="10287000"/>
            <a:chOff x="0" y="0"/>
            <a:chExt cx="12192000" cy="13716000"/>
          </a:xfrm>
        </p:grpSpPr>
        <p:pic>
          <p:nvPicPr>
            <p:cNvPr id="3" name="Picture 3"/>
            <p:cNvPicPr>
              <a:picLocks noChangeAspect="1"/>
            </p:cNvPicPr>
            <p:nvPr/>
          </p:nvPicPr>
          <p:blipFill>
            <a:blip r:embed="rId3"/>
            <a:srcRect l="21782" r="24398"/>
            <a:stretch>
              <a:fillRect/>
            </a:stretch>
          </p:blipFill>
          <p:spPr>
            <a:xfrm>
              <a:off x="0" y="0"/>
              <a:ext cx="12192000" cy="13716000"/>
            </a:xfrm>
            <a:prstGeom prst="rect">
              <a:avLst/>
            </a:prstGeom>
          </p:spPr>
        </p:pic>
      </p:grpSp>
      <p:grpSp>
        <p:nvGrpSpPr>
          <p:cNvPr id="4" name="Group 4"/>
          <p:cNvGrpSpPr/>
          <p:nvPr/>
        </p:nvGrpSpPr>
        <p:grpSpPr>
          <a:xfrm>
            <a:off x="15850419" y="8881827"/>
            <a:ext cx="3622865" cy="3429000"/>
            <a:chOff x="0" y="0"/>
            <a:chExt cx="980677" cy="928199"/>
          </a:xfrm>
        </p:grpSpPr>
        <p:sp>
          <p:nvSpPr>
            <p:cNvPr id="5" name="Freeform 5"/>
            <p:cNvSpPr/>
            <p:nvPr/>
          </p:nvSpPr>
          <p:spPr>
            <a:xfrm>
              <a:off x="0" y="0"/>
              <a:ext cx="980677" cy="928199"/>
            </a:xfrm>
            <a:custGeom>
              <a:avLst/>
              <a:gdLst/>
              <a:ahLst/>
              <a:cxnLst/>
              <a:rect l="l" t="t" r="r" b="b"/>
              <a:pathLst>
                <a:path w="980677" h="928199">
                  <a:moveTo>
                    <a:pt x="0" y="0"/>
                  </a:moveTo>
                  <a:lnTo>
                    <a:pt x="980677" y="0"/>
                  </a:lnTo>
                  <a:lnTo>
                    <a:pt x="980677" y="928199"/>
                  </a:lnTo>
                  <a:lnTo>
                    <a:pt x="0" y="928199"/>
                  </a:lnTo>
                  <a:close/>
                </a:path>
              </a:pathLst>
            </a:custGeom>
            <a:solidFill>
              <a:srgbClr val="FFFFFF"/>
            </a:solidFill>
          </p:spPr>
        </p:sp>
        <p:sp>
          <p:nvSpPr>
            <p:cNvPr id="6" name="TextBox 6"/>
            <p:cNvSpPr txBox="1"/>
            <p:nvPr/>
          </p:nvSpPr>
          <p:spPr>
            <a:xfrm>
              <a:off x="0" y="-47625"/>
              <a:ext cx="980677" cy="975824"/>
            </a:xfrm>
            <a:prstGeom prst="rect">
              <a:avLst/>
            </a:prstGeom>
          </p:spPr>
          <p:txBody>
            <a:bodyPr lIns="50800" tIns="50800" rIns="50800" bIns="50800" rtlCol="0" anchor="ctr"/>
            <a:lstStyle/>
            <a:p>
              <a:pPr algn="ctr">
                <a:lnSpc>
                  <a:spcPts val="3079"/>
                </a:lnSpc>
              </a:pPr>
              <a:endParaRPr/>
            </a:p>
          </p:txBody>
        </p:sp>
      </p:grpSp>
      <p:grpSp>
        <p:nvGrpSpPr>
          <p:cNvPr id="7" name="Group 7"/>
          <p:cNvGrpSpPr/>
          <p:nvPr/>
        </p:nvGrpSpPr>
        <p:grpSpPr>
          <a:xfrm>
            <a:off x="5706992" y="2788329"/>
            <a:ext cx="10890662" cy="6093498"/>
            <a:chOff x="0" y="0"/>
            <a:chExt cx="2948004" cy="1649455"/>
          </a:xfrm>
        </p:grpSpPr>
        <p:sp>
          <p:nvSpPr>
            <p:cNvPr id="8" name="Freeform 8"/>
            <p:cNvSpPr/>
            <p:nvPr/>
          </p:nvSpPr>
          <p:spPr>
            <a:xfrm>
              <a:off x="0" y="0"/>
              <a:ext cx="2948004" cy="1649455"/>
            </a:xfrm>
            <a:custGeom>
              <a:avLst/>
              <a:gdLst/>
              <a:ahLst/>
              <a:cxnLst/>
              <a:rect l="l" t="t" r="r" b="b"/>
              <a:pathLst>
                <a:path w="2948004" h="1649455">
                  <a:moveTo>
                    <a:pt x="0" y="0"/>
                  </a:moveTo>
                  <a:lnTo>
                    <a:pt x="2948004" y="0"/>
                  </a:lnTo>
                  <a:lnTo>
                    <a:pt x="2948004" y="1649455"/>
                  </a:lnTo>
                  <a:lnTo>
                    <a:pt x="0" y="1649455"/>
                  </a:lnTo>
                  <a:close/>
                </a:path>
              </a:pathLst>
            </a:custGeom>
            <a:solidFill>
              <a:srgbClr val="B9BCDB"/>
            </a:solidFill>
          </p:spPr>
        </p:sp>
        <p:sp>
          <p:nvSpPr>
            <p:cNvPr id="9" name="TextBox 9"/>
            <p:cNvSpPr txBox="1"/>
            <p:nvPr/>
          </p:nvSpPr>
          <p:spPr>
            <a:xfrm>
              <a:off x="0" y="-47625"/>
              <a:ext cx="2948004" cy="1697080"/>
            </a:xfrm>
            <a:prstGeom prst="rect">
              <a:avLst/>
            </a:prstGeom>
          </p:spPr>
          <p:txBody>
            <a:bodyPr lIns="50800" tIns="50800" rIns="50800" bIns="50800" rtlCol="0" anchor="ctr"/>
            <a:lstStyle/>
            <a:p>
              <a:pPr algn="ctr">
                <a:lnSpc>
                  <a:spcPts val="3079"/>
                </a:lnSpc>
              </a:pPr>
              <a:endParaRPr/>
            </a:p>
          </p:txBody>
        </p:sp>
      </p:grpSp>
      <p:sp>
        <p:nvSpPr>
          <p:cNvPr id="10" name="Freeform 10"/>
          <p:cNvSpPr/>
          <p:nvPr/>
        </p:nvSpPr>
        <p:spPr>
          <a:xfrm>
            <a:off x="16856748" y="1028700"/>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7360007" y="1281354"/>
            <a:ext cx="7432232" cy="1009650"/>
          </a:xfrm>
          <a:prstGeom prst="rect">
            <a:avLst/>
          </a:prstGeom>
        </p:spPr>
        <p:txBody>
          <a:bodyPr lIns="0" tIns="0" rIns="0" bIns="0" rtlCol="0" anchor="t">
            <a:spAutoFit/>
          </a:bodyPr>
          <a:lstStyle/>
          <a:p>
            <a:pPr algn="l">
              <a:lnSpc>
                <a:spcPts val="6900"/>
              </a:lnSpc>
            </a:pPr>
            <a:r>
              <a:rPr lang="en-US" sz="6000" b="1" spc="54">
                <a:solidFill>
                  <a:srgbClr val="2F3360"/>
                </a:solidFill>
                <a:latin typeface="Calibri (MS) Bold"/>
                <a:ea typeface="Calibri (MS) Bold"/>
                <a:cs typeface="Calibri (MS) Bold"/>
                <a:sym typeface="Calibri (MS) Bold"/>
              </a:rPr>
              <a:t>PROB</a:t>
            </a:r>
            <a:r>
              <a:rPr lang="en-US" sz="6000" b="1" spc="54">
                <a:solidFill>
                  <a:srgbClr val="B9BCDB"/>
                </a:solidFill>
                <a:latin typeface="Calibri (MS) Bold"/>
                <a:ea typeface="Calibri (MS) Bold"/>
                <a:cs typeface="Calibri (MS) Bold"/>
                <a:sym typeface="Calibri (MS) Bold"/>
              </a:rPr>
              <a:t>LEM DEFINITION</a:t>
            </a:r>
          </a:p>
        </p:txBody>
      </p:sp>
      <p:grpSp>
        <p:nvGrpSpPr>
          <p:cNvPr id="12" name="Group 12"/>
          <p:cNvGrpSpPr/>
          <p:nvPr/>
        </p:nvGrpSpPr>
        <p:grpSpPr>
          <a:xfrm>
            <a:off x="5706992" y="3012839"/>
            <a:ext cx="10890662" cy="2493090"/>
            <a:chOff x="0" y="-209551"/>
            <a:chExt cx="14520883" cy="3324120"/>
          </a:xfrm>
        </p:grpSpPr>
        <p:sp>
          <p:nvSpPr>
            <p:cNvPr id="13" name="TextBox 13"/>
            <p:cNvSpPr txBox="1"/>
            <p:nvPr/>
          </p:nvSpPr>
          <p:spPr>
            <a:xfrm>
              <a:off x="0" y="-209551"/>
              <a:ext cx="14520883" cy="1123384"/>
            </a:xfrm>
            <a:prstGeom prst="rect">
              <a:avLst/>
            </a:prstGeom>
          </p:spPr>
          <p:txBody>
            <a:bodyPr lIns="0" tIns="0" rIns="0" bIns="0" rtlCol="0" anchor="t">
              <a:spAutoFit/>
            </a:bodyPr>
            <a:lstStyle/>
            <a:p>
              <a:pPr algn="ctr">
                <a:lnSpc>
                  <a:spcPts val="7000"/>
                </a:lnSpc>
                <a:spcBef>
                  <a:spcPct val="0"/>
                </a:spcBef>
              </a:pPr>
              <a:r>
                <a:rPr lang="en-US" sz="5000" b="1" dirty="0">
                  <a:solidFill>
                    <a:srgbClr val="2F3360"/>
                  </a:solidFill>
                  <a:effectLst>
                    <a:outerShdw blurRad="38100" dist="38100" dir="2700000" algn="tl">
                      <a:srgbClr val="000000">
                        <a:alpha val="43137"/>
                      </a:srgbClr>
                    </a:outerShdw>
                  </a:effectLst>
                  <a:latin typeface="Calibri (MS) Bold"/>
                  <a:ea typeface="Calibri (MS) Bold"/>
                  <a:cs typeface="Calibri (MS) Bold"/>
                  <a:sym typeface="Calibri (MS) Bold"/>
                </a:rPr>
                <a:t>Goal: </a:t>
              </a:r>
            </a:p>
          </p:txBody>
        </p:sp>
        <p:sp>
          <p:nvSpPr>
            <p:cNvPr id="14" name="TextBox 14"/>
            <p:cNvSpPr txBox="1"/>
            <p:nvPr/>
          </p:nvSpPr>
          <p:spPr>
            <a:xfrm>
              <a:off x="0" y="961919"/>
              <a:ext cx="14520883" cy="2152650"/>
            </a:xfrm>
            <a:prstGeom prst="rect">
              <a:avLst/>
            </a:prstGeom>
          </p:spPr>
          <p:txBody>
            <a:bodyPr lIns="0" tIns="0" rIns="0" bIns="0" rtlCol="0" anchor="t">
              <a:spAutoFit/>
            </a:bodyPr>
            <a:lstStyle/>
            <a:p>
              <a:pPr algn="ctr">
                <a:lnSpc>
                  <a:spcPts val="6299"/>
                </a:lnSpc>
                <a:spcBef>
                  <a:spcPct val="0"/>
                </a:spcBef>
              </a:pPr>
              <a:r>
                <a:rPr lang="en-US" sz="4500">
                  <a:solidFill>
                    <a:srgbClr val="2F3360"/>
                  </a:solidFill>
                  <a:latin typeface="Calibri (MS)"/>
                  <a:ea typeface="Calibri (MS)"/>
                  <a:cs typeface="Calibri (MS)"/>
                  <a:sym typeface="Calibri (MS)"/>
                </a:rPr>
                <a:t>build robust models</a:t>
              </a:r>
            </a:p>
            <a:p>
              <a:pPr algn="ctr">
                <a:lnSpc>
                  <a:spcPts val="6299"/>
                </a:lnSpc>
                <a:spcBef>
                  <a:spcPct val="0"/>
                </a:spcBef>
              </a:pPr>
              <a:r>
                <a:rPr lang="en-US" sz="4500">
                  <a:solidFill>
                    <a:srgbClr val="2F3360"/>
                  </a:solidFill>
                  <a:latin typeface="Calibri (MS)"/>
                  <a:ea typeface="Calibri (MS)"/>
                  <a:cs typeface="Calibri (MS)"/>
                  <a:sym typeface="Calibri (MS)"/>
                </a:rPr>
                <a:t>despite noise and imbalance</a:t>
              </a:r>
            </a:p>
          </p:txBody>
        </p:sp>
      </p:grpSp>
      <p:grpSp>
        <p:nvGrpSpPr>
          <p:cNvPr id="15" name="Group 15"/>
          <p:cNvGrpSpPr/>
          <p:nvPr/>
        </p:nvGrpSpPr>
        <p:grpSpPr>
          <a:xfrm>
            <a:off x="5706992" y="6033217"/>
            <a:ext cx="10890662" cy="2497137"/>
            <a:chOff x="0" y="-209549"/>
            <a:chExt cx="14520883" cy="3329516"/>
          </a:xfrm>
        </p:grpSpPr>
        <p:sp>
          <p:nvSpPr>
            <p:cNvPr id="16" name="TextBox 16"/>
            <p:cNvSpPr txBox="1"/>
            <p:nvPr/>
          </p:nvSpPr>
          <p:spPr>
            <a:xfrm>
              <a:off x="0" y="967317"/>
              <a:ext cx="14520883" cy="2152650"/>
            </a:xfrm>
            <a:prstGeom prst="rect">
              <a:avLst/>
            </a:prstGeom>
          </p:spPr>
          <p:txBody>
            <a:bodyPr lIns="0" tIns="0" rIns="0" bIns="0" rtlCol="0" anchor="t">
              <a:spAutoFit/>
            </a:bodyPr>
            <a:lstStyle/>
            <a:p>
              <a:pPr marL="0" lvl="0" indent="0" algn="ctr">
                <a:lnSpc>
                  <a:spcPts val="6299"/>
                </a:lnSpc>
                <a:spcBef>
                  <a:spcPct val="0"/>
                </a:spcBef>
              </a:pPr>
              <a:r>
                <a:rPr lang="en-US" sz="4500" u="none" strike="noStrike">
                  <a:solidFill>
                    <a:srgbClr val="2F3360"/>
                  </a:solidFill>
                  <a:latin typeface="Calibri (MS)"/>
                  <a:ea typeface="Calibri (MS)"/>
                  <a:cs typeface="Calibri (MS)"/>
                  <a:sym typeface="Calibri (MS)"/>
                </a:rPr>
                <a:t>Focused scope: apartments</a:t>
              </a:r>
            </a:p>
            <a:p>
              <a:pPr marL="0" lvl="0" indent="0" algn="ctr">
                <a:lnSpc>
                  <a:spcPts val="6299"/>
                </a:lnSpc>
                <a:spcBef>
                  <a:spcPct val="0"/>
                </a:spcBef>
              </a:pPr>
              <a:r>
                <a:rPr lang="en-US" sz="4500" u="none" strike="noStrike">
                  <a:solidFill>
                    <a:srgbClr val="2F3360"/>
                  </a:solidFill>
                  <a:latin typeface="Calibri (MS)"/>
                  <a:ea typeface="Calibri (MS)"/>
                  <a:cs typeface="Calibri (MS)"/>
                  <a:sym typeface="Calibri (MS)"/>
                </a:rPr>
                <a:t>(most represented category)</a:t>
              </a:r>
            </a:p>
          </p:txBody>
        </p:sp>
        <p:sp>
          <p:nvSpPr>
            <p:cNvPr id="17" name="TextBox 17"/>
            <p:cNvSpPr txBox="1"/>
            <p:nvPr/>
          </p:nvSpPr>
          <p:spPr>
            <a:xfrm>
              <a:off x="300685" y="-209549"/>
              <a:ext cx="13919514" cy="1123384"/>
            </a:xfrm>
            <a:prstGeom prst="rect">
              <a:avLst/>
            </a:prstGeom>
          </p:spPr>
          <p:txBody>
            <a:bodyPr lIns="0" tIns="0" rIns="0" bIns="0" rtlCol="0" anchor="t">
              <a:spAutoFit/>
            </a:bodyPr>
            <a:lstStyle/>
            <a:p>
              <a:pPr marL="0" lvl="0" indent="0" algn="ctr">
                <a:lnSpc>
                  <a:spcPts val="7000"/>
                </a:lnSpc>
                <a:spcBef>
                  <a:spcPct val="0"/>
                </a:spcBef>
              </a:pPr>
              <a:r>
                <a:rPr lang="en-US" sz="5000" b="1" u="none" strike="noStrike" dirty="0">
                  <a:solidFill>
                    <a:srgbClr val="2F3360"/>
                  </a:solidFill>
                  <a:effectLst>
                    <a:outerShdw blurRad="38100" dist="38100" dir="2700000" algn="tl">
                      <a:srgbClr val="000000">
                        <a:alpha val="43137"/>
                      </a:srgbClr>
                    </a:outerShdw>
                  </a:effectLst>
                  <a:latin typeface="Calibri (MS) Bold"/>
                  <a:ea typeface="Calibri (MS) Bold"/>
                  <a:cs typeface="Calibri (MS) Bold"/>
                  <a:sym typeface="Calibri (MS) Bold"/>
                </a:rPr>
                <a:t>Focused scope</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3622865" cy="3429000"/>
            <a:chOff x="0" y="0"/>
            <a:chExt cx="980677" cy="928199"/>
          </a:xfrm>
        </p:grpSpPr>
        <p:sp>
          <p:nvSpPr>
            <p:cNvPr id="4" name="Freeform 4"/>
            <p:cNvSpPr/>
            <p:nvPr/>
          </p:nvSpPr>
          <p:spPr>
            <a:xfrm>
              <a:off x="0" y="0"/>
              <a:ext cx="980677" cy="928199"/>
            </a:xfrm>
            <a:custGeom>
              <a:avLst/>
              <a:gdLst/>
              <a:ahLst/>
              <a:cxnLst/>
              <a:rect l="l" t="t" r="r" b="b"/>
              <a:pathLst>
                <a:path w="980677" h="928199">
                  <a:moveTo>
                    <a:pt x="0" y="0"/>
                  </a:moveTo>
                  <a:lnTo>
                    <a:pt x="980677" y="0"/>
                  </a:lnTo>
                  <a:lnTo>
                    <a:pt x="980677" y="928199"/>
                  </a:lnTo>
                  <a:lnTo>
                    <a:pt x="0" y="928199"/>
                  </a:lnTo>
                  <a:close/>
                </a:path>
              </a:pathLst>
            </a:custGeom>
            <a:solidFill>
              <a:srgbClr val="FFFFFF"/>
            </a:solidFill>
          </p:spPr>
        </p:sp>
        <p:sp>
          <p:nvSpPr>
            <p:cNvPr id="5" name="TextBox 5"/>
            <p:cNvSpPr txBox="1"/>
            <p:nvPr/>
          </p:nvSpPr>
          <p:spPr>
            <a:xfrm>
              <a:off x="0" y="-47625"/>
              <a:ext cx="980677" cy="975824"/>
            </a:xfrm>
            <a:prstGeom prst="rect">
              <a:avLst/>
            </a:prstGeom>
          </p:spPr>
          <p:txBody>
            <a:bodyPr lIns="50800" tIns="50800" rIns="50800" bIns="50800" rtlCol="0" anchor="ctr"/>
            <a:lstStyle/>
            <a:p>
              <a:pPr algn="ctr">
                <a:lnSpc>
                  <a:spcPts val="3079"/>
                </a:lnSpc>
              </a:pPr>
              <a:endParaRPr/>
            </a:p>
          </p:txBody>
        </p:sp>
      </p:grpSp>
      <p:grpSp>
        <p:nvGrpSpPr>
          <p:cNvPr id="6" name="Group 6"/>
          <p:cNvGrpSpPr/>
          <p:nvPr/>
        </p:nvGrpSpPr>
        <p:grpSpPr>
          <a:xfrm>
            <a:off x="3622865" y="3429000"/>
            <a:ext cx="3622865" cy="3429000"/>
            <a:chOff x="0" y="0"/>
            <a:chExt cx="980677" cy="928199"/>
          </a:xfrm>
        </p:grpSpPr>
        <p:sp>
          <p:nvSpPr>
            <p:cNvPr id="7" name="Freeform 7"/>
            <p:cNvSpPr/>
            <p:nvPr/>
          </p:nvSpPr>
          <p:spPr>
            <a:xfrm>
              <a:off x="0" y="0"/>
              <a:ext cx="980677" cy="928199"/>
            </a:xfrm>
            <a:custGeom>
              <a:avLst/>
              <a:gdLst/>
              <a:ahLst/>
              <a:cxnLst/>
              <a:rect l="l" t="t" r="r" b="b"/>
              <a:pathLst>
                <a:path w="980677" h="928199">
                  <a:moveTo>
                    <a:pt x="0" y="0"/>
                  </a:moveTo>
                  <a:lnTo>
                    <a:pt x="980677" y="0"/>
                  </a:lnTo>
                  <a:lnTo>
                    <a:pt x="980677" y="928199"/>
                  </a:lnTo>
                  <a:lnTo>
                    <a:pt x="0" y="928199"/>
                  </a:lnTo>
                  <a:close/>
                </a:path>
              </a:pathLst>
            </a:custGeom>
            <a:solidFill>
              <a:srgbClr val="B9BCDB"/>
            </a:solidFill>
          </p:spPr>
        </p:sp>
        <p:sp>
          <p:nvSpPr>
            <p:cNvPr id="8" name="TextBox 8"/>
            <p:cNvSpPr txBox="1"/>
            <p:nvPr/>
          </p:nvSpPr>
          <p:spPr>
            <a:xfrm>
              <a:off x="0" y="-47625"/>
              <a:ext cx="980677" cy="975824"/>
            </a:xfrm>
            <a:prstGeom prst="rect">
              <a:avLst/>
            </a:prstGeom>
          </p:spPr>
          <p:txBody>
            <a:bodyPr lIns="50800" tIns="50800" rIns="50800" bIns="50800" rtlCol="0" anchor="ctr"/>
            <a:lstStyle/>
            <a:p>
              <a:pPr algn="ctr">
                <a:lnSpc>
                  <a:spcPts val="3079"/>
                </a:lnSpc>
              </a:pPr>
              <a:endParaRPr/>
            </a:p>
          </p:txBody>
        </p:sp>
      </p:grpSp>
      <p:grpSp>
        <p:nvGrpSpPr>
          <p:cNvPr id="9" name="Group 9"/>
          <p:cNvGrpSpPr/>
          <p:nvPr/>
        </p:nvGrpSpPr>
        <p:grpSpPr>
          <a:xfrm>
            <a:off x="7245729" y="6858000"/>
            <a:ext cx="3622865" cy="3429000"/>
            <a:chOff x="0" y="0"/>
            <a:chExt cx="980677" cy="928199"/>
          </a:xfrm>
        </p:grpSpPr>
        <p:sp>
          <p:nvSpPr>
            <p:cNvPr id="10" name="Freeform 10"/>
            <p:cNvSpPr/>
            <p:nvPr/>
          </p:nvSpPr>
          <p:spPr>
            <a:xfrm>
              <a:off x="0" y="0"/>
              <a:ext cx="980677" cy="928199"/>
            </a:xfrm>
            <a:custGeom>
              <a:avLst/>
              <a:gdLst/>
              <a:ahLst/>
              <a:cxnLst/>
              <a:rect l="l" t="t" r="r" b="b"/>
              <a:pathLst>
                <a:path w="980677" h="928199">
                  <a:moveTo>
                    <a:pt x="0" y="0"/>
                  </a:moveTo>
                  <a:lnTo>
                    <a:pt x="980677" y="0"/>
                  </a:lnTo>
                  <a:lnTo>
                    <a:pt x="980677" y="928199"/>
                  </a:lnTo>
                  <a:lnTo>
                    <a:pt x="0" y="928199"/>
                  </a:lnTo>
                  <a:close/>
                </a:path>
              </a:pathLst>
            </a:custGeom>
            <a:solidFill>
              <a:srgbClr val="FFFFFF"/>
            </a:solidFill>
          </p:spPr>
        </p:sp>
        <p:sp>
          <p:nvSpPr>
            <p:cNvPr id="11" name="TextBox 11"/>
            <p:cNvSpPr txBox="1"/>
            <p:nvPr/>
          </p:nvSpPr>
          <p:spPr>
            <a:xfrm>
              <a:off x="0" y="-47625"/>
              <a:ext cx="980677" cy="975824"/>
            </a:xfrm>
            <a:prstGeom prst="rect">
              <a:avLst/>
            </a:prstGeom>
          </p:spPr>
          <p:txBody>
            <a:bodyPr lIns="50800" tIns="50800" rIns="50800" bIns="50800" rtlCol="0" anchor="ctr"/>
            <a:lstStyle/>
            <a:p>
              <a:pPr algn="ctr">
                <a:lnSpc>
                  <a:spcPts val="3079"/>
                </a:lnSpc>
              </a:pPr>
              <a:endParaRPr/>
            </a:p>
          </p:txBody>
        </p:sp>
      </p:grpSp>
      <p:sp>
        <p:nvSpPr>
          <p:cNvPr id="12" name="TextBox 12"/>
          <p:cNvSpPr txBox="1"/>
          <p:nvPr/>
        </p:nvSpPr>
        <p:spPr>
          <a:xfrm>
            <a:off x="9057162" y="742950"/>
            <a:ext cx="8202138" cy="1885953"/>
          </a:xfrm>
          <a:prstGeom prst="rect">
            <a:avLst/>
          </a:prstGeom>
        </p:spPr>
        <p:txBody>
          <a:bodyPr lIns="0" tIns="0" rIns="0" bIns="0" rtlCol="0" anchor="t">
            <a:spAutoFit/>
          </a:bodyPr>
          <a:lstStyle/>
          <a:p>
            <a:pPr marL="0" lvl="0" indent="0" algn="l">
              <a:lnSpc>
                <a:spcPts val="6900"/>
              </a:lnSpc>
              <a:spcBef>
                <a:spcPct val="0"/>
              </a:spcBef>
            </a:pPr>
            <a:r>
              <a:rPr lang="en-US" sz="6000" b="1" u="none" strike="noStrike" spc="54">
                <a:solidFill>
                  <a:srgbClr val="FFFFFF"/>
                </a:solidFill>
                <a:latin typeface="Calibri (MS) Bold"/>
                <a:ea typeface="Calibri (MS) Bold"/>
                <a:cs typeface="Calibri (MS) Bold"/>
                <a:sym typeface="Calibri (MS) Bold"/>
              </a:rPr>
              <a:t>RESEARCH QUESTIONS AND OBJECTIVES</a:t>
            </a:r>
          </a:p>
        </p:txBody>
      </p:sp>
      <p:grpSp>
        <p:nvGrpSpPr>
          <p:cNvPr id="13" name="Group 13"/>
          <p:cNvGrpSpPr/>
          <p:nvPr/>
        </p:nvGrpSpPr>
        <p:grpSpPr>
          <a:xfrm>
            <a:off x="246106" y="407724"/>
            <a:ext cx="3130653" cy="2613551"/>
            <a:chOff x="0" y="0"/>
            <a:chExt cx="4174204" cy="3484735"/>
          </a:xfrm>
        </p:grpSpPr>
        <p:sp>
          <p:nvSpPr>
            <p:cNvPr id="14" name="TextBox 14"/>
            <p:cNvSpPr txBox="1"/>
            <p:nvPr/>
          </p:nvSpPr>
          <p:spPr>
            <a:xfrm>
              <a:off x="973394" y="-38100"/>
              <a:ext cx="2227415" cy="1049867"/>
            </a:xfrm>
            <a:prstGeom prst="rect">
              <a:avLst/>
            </a:prstGeom>
          </p:spPr>
          <p:txBody>
            <a:bodyPr lIns="0" tIns="0" rIns="0" bIns="0" rtlCol="0" anchor="t">
              <a:spAutoFit/>
            </a:bodyPr>
            <a:lstStyle/>
            <a:p>
              <a:pPr algn="ctr">
                <a:lnSpc>
                  <a:spcPts val="5200"/>
                </a:lnSpc>
              </a:pPr>
              <a:r>
                <a:rPr lang="en-US" sz="5000" b="1">
                  <a:solidFill>
                    <a:srgbClr val="2F3360"/>
                  </a:solidFill>
                  <a:latin typeface="Calibri (MS) Bold"/>
                  <a:ea typeface="Calibri (MS) Bold"/>
                  <a:cs typeface="Calibri (MS) Bold"/>
                  <a:sym typeface="Calibri (MS) Bold"/>
                </a:rPr>
                <a:t>RQ1</a:t>
              </a:r>
            </a:p>
          </p:txBody>
        </p:sp>
        <p:sp>
          <p:nvSpPr>
            <p:cNvPr id="15" name="TextBox 15"/>
            <p:cNvSpPr txBox="1"/>
            <p:nvPr/>
          </p:nvSpPr>
          <p:spPr>
            <a:xfrm>
              <a:off x="0" y="1137352"/>
              <a:ext cx="4174204" cy="2347383"/>
            </a:xfrm>
            <a:prstGeom prst="rect">
              <a:avLst/>
            </a:prstGeom>
          </p:spPr>
          <p:txBody>
            <a:bodyPr lIns="0" tIns="0" rIns="0" bIns="0" rtlCol="0" anchor="t">
              <a:spAutoFit/>
            </a:bodyPr>
            <a:lstStyle/>
            <a:p>
              <a:pPr algn="just">
                <a:lnSpc>
                  <a:spcPts val="3499"/>
                </a:lnSpc>
              </a:pPr>
              <a:r>
                <a:rPr lang="en-US" sz="2499">
                  <a:solidFill>
                    <a:srgbClr val="2F3360"/>
                  </a:solidFill>
                  <a:latin typeface="Calibri (MS)"/>
                  <a:ea typeface="Calibri (MS)"/>
                  <a:cs typeface="Calibri (MS)"/>
                  <a:sym typeface="Calibri (MS)"/>
                </a:rPr>
                <a:t>How accurately can AI predict prices and transactions from noisy, small datasets?</a:t>
              </a:r>
            </a:p>
          </p:txBody>
        </p:sp>
      </p:grpSp>
      <p:sp>
        <p:nvSpPr>
          <p:cNvPr id="16" name="Freeform 16"/>
          <p:cNvSpPr/>
          <p:nvPr/>
        </p:nvSpPr>
        <p:spPr>
          <a:xfrm>
            <a:off x="16248123" y="8169948"/>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7" name="TextBox 17"/>
          <p:cNvSpPr txBox="1"/>
          <p:nvPr/>
        </p:nvSpPr>
        <p:spPr>
          <a:xfrm>
            <a:off x="8522967" y="3912664"/>
            <a:ext cx="9367886" cy="2701925"/>
          </a:xfrm>
          <a:prstGeom prst="rect">
            <a:avLst/>
          </a:prstGeom>
        </p:spPr>
        <p:txBody>
          <a:bodyPr lIns="0" tIns="0" rIns="0" bIns="0" rtlCol="0" anchor="t">
            <a:spAutoFit/>
          </a:bodyPr>
          <a:lstStyle/>
          <a:p>
            <a:pPr marL="863599" lvl="1" indent="-431800" algn="just">
              <a:lnSpc>
                <a:spcPts val="5199"/>
              </a:lnSpc>
              <a:buFont typeface="Arial"/>
              <a:buChar char="•"/>
            </a:pPr>
            <a:r>
              <a:rPr lang="en-US" sz="3999">
                <a:solidFill>
                  <a:srgbClr val="FFFFFF"/>
                </a:solidFill>
                <a:latin typeface="Calibri (MS)"/>
                <a:ea typeface="Calibri (MS)"/>
                <a:cs typeface="Calibri (MS)"/>
                <a:sym typeface="Calibri (MS)"/>
              </a:rPr>
              <a:t>Build predictive and generative AI models</a:t>
            </a:r>
          </a:p>
          <a:p>
            <a:pPr marL="863599" lvl="1" indent="-431800" algn="just">
              <a:lnSpc>
                <a:spcPts val="5199"/>
              </a:lnSpc>
              <a:buFont typeface="Arial"/>
              <a:buChar char="•"/>
            </a:pPr>
            <a:r>
              <a:rPr lang="en-US" sz="3999">
                <a:solidFill>
                  <a:srgbClr val="FFFFFF"/>
                </a:solidFill>
                <a:latin typeface="Calibri (MS)"/>
                <a:ea typeface="Calibri (MS)"/>
                <a:cs typeface="Calibri (MS)"/>
                <a:sym typeface="Calibri (MS)"/>
              </a:rPr>
              <a:t>Integrate them into an interactive web platform</a:t>
            </a:r>
          </a:p>
        </p:txBody>
      </p:sp>
      <p:sp>
        <p:nvSpPr>
          <p:cNvPr id="18" name="TextBox 18"/>
          <p:cNvSpPr txBox="1"/>
          <p:nvPr/>
        </p:nvSpPr>
        <p:spPr>
          <a:xfrm>
            <a:off x="9089978" y="3024714"/>
            <a:ext cx="2721022" cy="758285"/>
          </a:xfrm>
          <a:prstGeom prst="rect">
            <a:avLst/>
          </a:prstGeom>
        </p:spPr>
        <p:txBody>
          <a:bodyPr wrap="square" lIns="0" tIns="0" rIns="0" bIns="0" rtlCol="0" anchor="t">
            <a:spAutoFit/>
          </a:bodyPr>
          <a:lstStyle/>
          <a:p>
            <a:pPr algn="ctr">
              <a:lnSpc>
                <a:spcPts val="6299"/>
              </a:lnSpc>
              <a:spcBef>
                <a:spcPct val="0"/>
              </a:spcBef>
            </a:pPr>
            <a:r>
              <a:rPr lang="en-US" sz="4500" u="sng" dirty="0">
                <a:solidFill>
                  <a:srgbClr val="FFFFFF"/>
                </a:solidFill>
                <a:latin typeface="Calibri (MS)"/>
                <a:ea typeface="Calibri (MS)"/>
                <a:cs typeface="Calibri (MS)"/>
                <a:sym typeface="Calibri (MS)"/>
              </a:rPr>
              <a:t>Objectives:</a:t>
            </a:r>
          </a:p>
        </p:txBody>
      </p:sp>
      <p:grpSp>
        <p:nvGrpSpPr>
          <p:cNvPr id="19" name="Group 19"/>
          <p:cNvGrpSpPr/>
          <p:nvPr/>
        </p:nvGrpSpPr>
        <p:grpSpPr>
          <a:xfrm>
            <a:off x="3868970" y="3836724"/>
            <a:ext cx="3130653" cy="2613551"/>
            <a:chOff x="0" y="0"/>
            <a:chExt cx="4174204" cy="3484735"/>
          </a:xfrm>
        </p:grpSpPr>
        <p:sp>
          <p:nvSpPr>
            <p:cNvPr id="20" name="TextBox 20"/>
            <p:cNvSpPr txBox="1"/>
            <p:nvPr/>
          </p:nvSpPr>
          <p:spPr>
            <a:xfrm>
              <a:off x="973394" y="-38100"/>
              <a:ext cx="2227415" cy="1049867"/>
            </a:xfrm>
            <a:prstGeom prst="rect">
              <a:avLst/>
            </a:prstGeom>
          </p:spPr>
          <p:txBody>
            <a:bodyPr lIns="0" tIns="0" rIns="0" bIns="0" rtlCol="0" anchor="t">
              <a:spAutoFit/>
            </a:bodyPr>
            <a:lstStyle/>
            <a:p>
              <a:pPr algn="ctr">
                <a:lnSpc>
                  <a:spcPts val="5200"/>
                </a:lnSpc>
              </a:pPr>
              <a:r>
                <a:rPr lang="en-US" sz="5000" b="1">
                  <a:solidFill>
                    <a:srgbClr val="2F3360"/>
                  </a:solidFill>
                  <a:latin typeface="Calibri (MS) Bold"/>
                  <a:ea typeface="Calibri (MS) Bold"/>
                  <a:cs typeface="Calibri (MS) Bold"/>
                  <a:sym typeface="Calibri (MS) Bold"/>
                </a:rPr>
                <a:t>RQ2</a:t>
              </a:r>
            </a:p>
          </p:txBody>
        </p:sp>
        <p:sp>
          <p:nvSpPr>
            <p:cNvPr id="21" name="TextBox 21"/>
            <p:cNvSpPr txBox="1"/>
            <p:nvPr/>
          </p:nvSpPr>
          <p:spPr>
            <a:xfrm>
              <a:off x="0" y="1137352"/>
              <a:ext cx="4174204" cy="2347383"/>
            </a:xfrm>
            <a:prstGeom prst="rect">
              <a:avLst/>
            </a:prstGeom>
          </p:spPr>
          <p:txBody>
            <a:bodyPr lIns="0" tIns="0" rIns="0" bIns="0" rtlCol="0" anchor="t">
              <a:spAutoFit/>
            </a:bodyPr>
            <a:lstStyle/>
            <a:p>
              <a:pPr algn="just">
                <a:lnSpc>
                  <a:spcPts val="3499"/>
                </a:lnSpc>
              </a:pPr>
              <a:r>
                <a:rPr lang="en-US" sz="2499" dirty="0">
                  <a:solidFill>
                    <a:srgbClr val="2F3360"/>
                  </a:solidFill>
                  <a:latin typeface="Calibri (MS)"/>
                  <a:ea typeface="Calibri (MS)"/>
                  <a:cs typeface="Calibri (MS)"/>
                  <a:sym typeface="Calibri (MS)"/>
                </a:rPr>
                <a:t>Can TimeGAN generate realistic synthetic data to enrich limited historical records?</a:t>
              </a:r>
            </a:p>
          </p:txBody>
        </p:sp>
      </p:grpSp>
      <p:grpSp>
        <p:nvGrpSpPr>
          <p:cNvPr id="22" name="Group 22"/>
          <p:cNvGrpSpPr/>
          <p:nvPr/>
        </p:nvGrpSpPr>
        <p:grpSpPr>
          <a:xfrm>
            <a:off x="7491835" y="7265724"/>
            <a:ext cx="3130653" cy="2613551"/>
            <a:chOff x="0" y="0"/>
            <a:chExt cx="4174204" cy="3484735"/>
          </a:xfrm>
        </p:grpSpPr>
        <p:sp>
          <p:nvSpPr>
            <p:cNvPr id="23" name="TextBox 23"/>
            <p:cNvSpPr txBox="1"/>
            <p:nvPr/>
          </p:nvSpPr>
          <p:spPr>
            <a:xfrm>
              <a:off x="973394" y="-38100"/>
              <a:ext cx="2227415" cy="1049867"/>
            </a:xfrm>
            <a:prstGeom prst="rect">
              <a:avLst/>
            </a:prstGeom>
          </p:spPr>
          <p:txBody>
            <a:bodyPr lIns="0" tIns="0" rIns="0" bIns="0" rtlCol="0" anchor="t">
              <a:spAutoFit/>
            </a:bodyPr>
            <a:lstStyle/>
            <a:p>
              <a:pPr algn="ctr">
                <a:lnSpc>
                  <a:spcPts val="5200"/>
                </a:lnSpc>
              </a:pPr>
              <a:r>
                <a:rPr lang="en-US" sz="5000" b="1">
                  <a:solidFill>
                    <a:srgbClr val="2F3360"/>
                  </a:solidFill>
                  <a:latin typeface="Calibri (MS) Bold"/>
                  <a:ea typeface="Calibri (MS) Bold"/>
                  <a:cs typeface="Calibri (MS) Bold"/>
                  <a:sym typeface="Calibri (MS) Bold"/>
                </a:rPr>
                <a:t>RQ3</a:t>
              </a:r>
            </a:p>
          </p:txBody>
        </p:sp>
        <p:sp>
          <p:nvSpPr>
            <p:cNvPr id="24" name="TextBox 24"/>
            <p:cNvSpPr txBox="1"/>
            <p:nvPr/>
          </p:nvSpPr>
          <p:spPr>
            <a:xfrm>
              <a:off x="0" y="1137352"/>
              <a:ext cx="4174204" cy="2347383"/>
            </a:xfrm>
            <a:prstGeom prst="rect">
              <a:avLst/>
            </a:prstGeom>
          </p:spPr>
          <p:txBody>
            <a:bodyPr lIns="0" tIns="0" rIns="0" bIns="0" rtlCol="0" anchor="t">
              <a:spAutoFit/>
            </a:bodyPr>
            <a:lstStyle/>
            <a:p>
              <a:pPr algn="just">
                <a:lnSpc>
                  <a:spcPts val="3499"/>
                </a:lnSpc>
              </a:pPr>
              <a:r>
                <a:rPr lang="en-US" sz="2499">
                  <a:solidFill>
                    <a:srgbClr val="2F3360"/>
                  </a:solidFill>
                  <a:latin typeface="Calibri (MS)"/>
                  <a:ea typeface="Calibri (MS)"/>
                  <a:cs typeface="Calibri (MS)"/>
                  <a:sym typeface="Calibri (MS)"/>
                </a:rPr>
                <a:t>Can synthetic data enhance privacy while enabling advanced analytics?</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313" b="-9313"/>
            </a:stretch>
          </a:blipFill>
        </p:spPr>
      </p:sp>
      <p:sp>
        <p:nvSpPr>
          <p:cNvPr id="3" name="Freeform 3"/>
          <p:cNvSpPr/>
          <p:nvPr/>
        </p:nvSpPr>
        <p:spPr>
          <a:xfrm>
            <a:off x="16454196" y="1083349"/>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953823" y="933450"/>
            <a:ext cx="12380355" cy="1009653"/>
          </a:xfrm>
          <a:prstGeom prst="rect">
            <a:avLst/>
          </a:prstGeom>
        </p:spPr>
        <p:txBody>
          <a:bodyPr lIns="0" tIns="0" rIns="0" bIns="0" rtlCol="0" anchor="t">
            <a:spAutoFit/>
          </a:bodyPr>
          <a:lstStyle/>
          <a:p>
            <a:pPr marL="0" lvl="0" indent="0" algn="l">
              <a:lnSpc>
                <a:spcPts val="6900"/>
              </a:lnSpc>
              <a:spcBef>
                <a:spcPct val="0"/>
              </a:spcBef>
            </a:pPr>
            <a:r>
              <a:rPr lang="en-US" sz="6000" b="1" u="none" strike="noStrike" spc="54">
                <a:solidFill>
                  <a:srgbClr val="FFFFFF"/>
                </a:solidFill>
                <a:latin typeface="Calibri (MS) Bold"/>
                <a:ea typeface="Calibri (MS) Bold"/>
                <a:cs typeface="Calibri (MS) Bold"/>
                <a:sym typeface="Calibri (MS) Bold"/>
              </a:rPr>
              <a:t>STATE OF THE ART: AI IN REAL ESTATE</a:t>
            </a:r>
          </a:p>
        </p:txBody>
      </p:sp>
      <p:sp>
        <p:nvSpPr>
          <p:cNvPr id="5" name="TextBox 5"/>
          <p:cNvSpPr txBox="1"/>
          <p:nvPr/>
        </p:nvSpPr>
        <p:spPr>
          <a:xfrm>
            <a:off x="2953823" y="2735262"/>
            <a:ext cx="12380355" cy="5438776"/>
          </a:xfrm>
          <a:prstGeom prst="rect">
            <a:avLst/>
          </a:prstGeom>
        </p:spPr>
        <p:txBody>
          <a:bodyPr lIns="0" tIns="0" rIns="0" bIns="0" rtlCol="0" anchor="t">
            <a:spAutoFit/>
          </a:bodyPr>
          <a:lstStyle/>
          <a:p>
            <a:pPr marL="863598" lvl="1" indent="-431799" algn="just">
              <a:lnSpc>
                <a:spcPts val="7199"/>
              </a:lnSpc>
              <a:buFont typeface="Arial"/>
              <a:buChar char="•"/>
            </a:pPr>
            <a:r>
              <a:rPr lang="en-US" sz="3999" dirty="0">
                <a:solidFill>
                  <a:srgbClr val="FFFFFF"/>
                </a:solidFill>
                <a:latin typeface="Calibri (MS)"/>
                <a:ea typeface="Calibri (MS)"/>
                <a:cs typeface="Calibri (MS)"/>
                <a:sym typeface="Calibri (MS)"/>
              </a:rPr>
              <a:t>Shift from </a:t>
            </a:r>
            <a:r>
              <a:rPr lang="en-US" sz="3999" b="1" dirty="0">
                <a:solidFill>
                  <a:srgbClr val="FFFFFF"/>
                </a:solidFill>
                <a:latin typeface="Calibri (MS)"/>
                <a:ea typeface="Calibri (MS)"/>
                <a:cs typeface="Calibri (MS)"/>
                <a:sym typeface="Calibri (MS)"/>
              </a:rPr>
              <a:t>hedonic regression</a:t>
            </a:r>
            <a:r>
              <a:rPr lang="en-US" sz="3999" dirty="0">
                <a:solidFill>
                  <a:srgbClr val="FFFFFF"/>
                </a:solidFill>
                <a:latin typeface="Calibri (MS)"/>
                <a:ea typeface="Calibri (MS)"/>
                <a:cs typeface="Calibri (MS)"/>
                <a:sym typeface="Calibri (MS)"/>
              </a:rPr>
              <a:t> → </a:t>
            </a:r>
            <a:r>
              <a:rPr lang="en-US" sz="3999" b="1" dirty="0">
                <a:solidFill>
                  <a:srgbClr val="FFFFFF"/>
                </a:solidFill>
                <a:latin typeface="Calibri (MS)"/>
                <a:ea typeface="Calibri (MS)"/>
                <a:cs typeface="Calibri (MS)"/>
                <a:sym typeface="Calibri (MS)"/>
              </a:rPr>
              <a:t>machine learning</a:t>
            </a:r>
          </a:p>
          <a:p>
            <a:pPr marL="863598" lvl="1" indent="-431799" algn="just">
              <a:lnSpc>
                <a:spcPts val="7199"/>
              </a:lnSpc>
              <a:buFont typeface="Arial"/>
              <a:buChar char="•"/>
            </a:pPr>
            <a:r>
              <a:rPr lang="en-US" sz="3999" b="1" dirty="0">
                <a:solidFill>
                  <a:srgbClr val="FFFFFF"/>
                </a:solidFill>
                <a:latin typeface="Calibri (MS)"/>
                <a:ea typeface="Calibri (MS)"/>
                <a:cs typeface="Calibri (MS)"/>
                <a:sym typeface="Calibri (MS)"/>
              </a:rPr>
              <a:t>XGBoost</a:t>
            </a:r>
            <a:r>
              <a:rPr lang="en-US" sz="3999" dirty="0">
                <a:solidFill>
                  <a:srgbClr val="FFFFFF"/>
                </a:solidFill>
                <a:latin typeface="Calibri (MS)"/>
                <a:ea typeface="Calibri (MS)"/>
                <a:cs typeface="Calibri (MS)"/>
                <a:sym typeface="Calibri (MS)"/>
              </a:rPr>
              <a:t>, Random Forest, and ensembles outperform linear models</a:t>
            </a:r>
          </a:p>
          <a:p>
            <a:pPr marL="863598" lvl="1" indent="-431799" algn="just">
              <a:lnSpc>
                <a:spcPts val="7199"/>
              </a:lnSpc>
              <a:buFont typeface="Arial"/>
              <a:buChar char="•"/>
            </a:pPr>
            <a:r>
              <a:rPr lang="en-US" sz="3999" dirty="0">
                <a:solidFill>
                  <a:srgbClr val="FFFFFF"/>
                </a:solidFill>
                <a:latin typeface="Calibri (MS)"/>
                <a:ea typeface="Calibri (MS)"/>
                <a:cs typeface="Calibri (MS)"/>
                <a:sym typeface="Calibri (MS)"/>
              </a:rPr>
              <a:t>Industry example: </a:t>
            </a:r>
            <a:r>
              <a:rPr lang="en-US" sz="3999" b="1" dirty="0">
                <a:solidFill>
                  <a:srgbClr val="FFFFFF"/>
                </a:solidFill>
                <a:latin typeface="Calibri (MS)"/>
                <a:ea typeface="Calibri (MS)"/>
                <a:cs typeface="Calibri (MS)"/>
                <a:sym typeface="Calibri (MS)"/>
              </a:rPr>
              <a:t>Zillow’s Zestimate®</a:t>
            </a:r>
          </a:p>
          <a:p>
            <a:pPr marL="863598" lvl="1" indent="-431799" algn="just">
              <a:lnSpc>
                <a:spcPts val="7199"/>
              </a:lnSpc>
              <a:buFont typeface="Arial"/>
              <a:buChar char="•"/>
            </a:pPr>
            <a:r>
              <a:rPr lang="en-US" sz="3999" dirty="0">
                <a:solidFill>
                  <a:srgbClr val="FFFFFF"/>
                </a:solidFill>
                <a:latin typeface="Calibri (MS)"/>
                <a:ea typeface="Calibri (MS)"/>
                <a:cs typeface="Calibri (MS)"/>
                <a:sym typeface="Calibri (MS)"/>
              </a:rPr>
              <a:t>Academic validation supports ensemble methods</a:t>
            </a:r>
          </a:p>
          <a:p>
            <a:pPr marL="863598" lvl="1" indent="-431799" algn="just">
              <a:lnSpc>
                <a:spcPts val="7199"/>
              </a:lnSpc>
              <a:buFont typeface="Arial"/>
              <a:buChar char="•"/>
            </a:pPr>
            <a:r>
              <a:rPr lang="en-US" sz="3999" dirty="0">
                <a:solidFill>
                  <a:srgbClr val="FFFFFF"/>
                </a:solidFill>
                <a:latin typeface="Calibri (MS)"/>
                <a:ea typeface="Calibri (MS)"/>
                <a:cs typeface="Calibri (MS)"/>
                <a:sym typeface="Calibri (MS)"/>
              </a:rPr>
              <a:t>Comparative Market Analysis (CMA) as baseline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a:spLocks noGrp="1" noRot="1" noMove="1" noResize="1" noEditPoints="1" noAdjustHandles="1" noChangeArrowheads="1" noChangeShapeType="1"/>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313" b="-9313"/>
            </a:stretch>
          </a:blipFill>
        </p:spPr>
        <p:txBody>
          <a:bodyPr/>
          <a:lstStyle/>
          <a:p>
            <a:endParaRPr lang="en-US" dirty="0"/>
          </a:p>
        </p:txBody>
      </p:sp>
      <p:sp>
        <p:nvSpPr>
          <p:cNvPr id="3" name="Freeform 3"/>
          <p:cNvSpPr/>
          <p:nvPr/>
        </p:nvSpPr>
        <p:spPr>
          <a:xfrm>
            <a:off x="16856748" y="1118948"/>
            <a:ext cx="805104" cy="805104"/>
          </a:xfrm>
          <a:custGeom>
            <a:avLst/>
            <a:gdLst/>
            <a:ahLst/>
            <a:cxnLst/>
            <a:rect l="l" t="t" r="r" b="b"/>
            <a:pathLst>
              <a:path w="805104" h="805104">
                <a:moveTo>
                  <a:pt x="0" y="0"/>
                </a:moveTo>
                <a:lnTo>
                  <a:pt x="805104" y="0"/>
                </a:lnTo>
                <a:lnTo>
                  <a:pt x="805104" y="805103"/>
                </a:lnTo>
                <a:lnTo>
                  <a:pt x="0" y="8051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a:grpSpLocks/>
          </p:cNvGrpSpPr>
          <p:nvPr/>
        </p:nvGrpSpPr>
        <p:grpSpPr>
          <a:xfrm>
            <a:off x="501503" y="6074816"/>
            <a:ext cx="17224668" cy="3447441"/>
            <a:chOff x="32643" y="-315394"/>
            <a:chExt cx="22966224" cy="4596588"/>
          </a:xfrm>
        </p:grpSpPr>
        <p:grpSp>
          <p:nvGrpSpPr>
            <p:cNvPr id="5" name="Group 5"/>
            <p:cNvGrpSpPr>
              <a:grpSpLocks/>
            </p:cNvGrpSpPr>
            <p:nvPr/>
          </p:nvGrpSpPr>
          <p:grpSpPr>
            <a:xfrm>
              <a:off x="32643" y="1128035"/>
              <a:ext cx="4143342" cy="1408584"/>
              <a:chOff x="6448" y="-69159"/>
              <a:chExt cx="818438" cy="278239"/>
            </a:xfrm>
          </p:grpSpPr>
          <p:sp>
            <p:nvSpPr>
              <p:cNvPr id="6" name="Freeform 6"/>
              <p:cNvSpPr>
                <a:spLocks/>
              </p:cNvSpPr>
              <p:nvPr/>
            </p:nvSpPr>
            <p:spPr>
              <a:xfrm>
                <a:off x="12086" y="-8132"/>
                <a:ext cx="812800" cy="182989"/>
              </a:xfrm>
              <a:custGeom>
                <a:avLst/>
                <a:gdLst/>
                <a:ahLst/>
                <a:cxnLst/>
                <a:rect l="l" t="t" r="r" b="b"/>
                <a:pathLst>
                  <a:path w="812800" h="182989">
                    <a:moveTo>
                      <a:pt x="75259" y="0"/>
                    </a:moveTo>
                    <a:lnTo>
                      <a:pt x="737541" y="0"/>
                    </a:lnTo>
                    <a:cubicBezTo>
                      <a:pt x="779105" y="0"/>
                      <a:pt x="812800" y="33695"/>
                      <a:pt x="812800" y="75259"/>
                    </a:cubicBezTo>
                    <a:lnTo>
                      <a:pt x="812800" y="107730"/>
                    </a:lnTo>
                    <a:cubicBezTo>
                      <a:pt x="812800" y="149294"/>
                      <a:pt x="779105" y="182989"/>
                      <a:pt x="737541" y="182989"/>
                    </a:cubicBezTo>
                    <a:lnTo>
                      <a:pt x="75259" y="182989"/>
                    </a:lnTo>
                    <a:cubicBezTo>
                      <a:pt x="33695" y="182989"/>
                      <a:pt x="0" y="149294"/>
                      <a:pt x="0" y="107730"/>
                    </a:cubicBezTo>
                    <a:lnTo>
                      <a:pt x="0" y="75259"/>
                    </a:lnTo>
                    <a:cubicBezTo>
                      <a:pt x="0" y="33695"/>
                      <a:pt x="33695" y="0"/>
                      <a:pt x="75259" y="0"/>
                    </a:cubicBezTo>
                    <a:close/>
                  </a:path>
                </a:pathLst>
              </a:custGeom>
              <a:solidFill>
                <a:srgbClr val="E6E6E6"/>
              </a:solidFill>
            </p:spPr>
          </p:sp>
          <p:sp>
            <p:nvSpPr>
              <p:cNvPr id="7" name="TextBox 7"/>
              <p:cNvSpPr txBox="1">
                <a:spLocks/>
              </p:cNvSpPr>
              <p:nvPr/>
            </p:nvSpPr>
            <p:spPr>
              <a:xfrm>
                <a:off x="6448" y="-69159"/>
                <a:ext cx="812800" cy="278239"/>
              </a:xfrm>
              <a:prstGeom prst="rect">
                <a:avLst/>
              </a:prstGeom>
            </p:spPr>
            <p:txBody>
              <a:bodyPr lIns="50800" tIns="50800" rIns="50800" bIns="50800" rtlCol="0" anchor="ctr"/>
              <a:lstStyle/>
              <a:p>
                <a:pPr algn="ctr">
                  <a:lnSpc>
                    <a:spcPts val="3499"/>
                  </a:lnSpc>
                </a:pPr>
                <a:r>
                  <a:rPr lang="en-US" sz="2499" dirty="0">
                    <a:solidFill>
                      <a:srgbClr val="2F3360"/>
                    </a:solidFill>
                    <a:latin typeface="Calibri (MS)"/>
                    <a:ea typeface="Calibri (MS)"/>
                    <a:cs typeface="Calibri (MS)"/>
                    <a:sym typeface="Calibri (MS)"/>
                  </a:rPr>
                  <a:t>Random Noise Input</a:t>
                </a:r>
              </a:p>
            </p:txBody>
          </p:sp>
        </p:grpSp>
        <p:sp>
          <p:nvSpPr>
            <p:cNvPr id="8" name="AutoShape 8"/>
            <p:cNvSpPr>
              <a:spLocks/>
            </p:cNvSpPr>
            <p:nvPr/>
          </p:nvSpPr>
          <p:spPr>
            <a:xfrm>
              <a:off x="4089408" y="1896894"/>
              <a:ext cx="645448" cy="359"/>
            </a:xfrm>
            <a:prstGeom prst="line">
              <a:avLst/>
            </a:prstGeom>
            <a:ln w="50800" cap="flat">
              <a:solidFill>
                <a:srgbClr val="FFFFFF"/>
              </a:solidFill>
              <a:prstDash val="solid"/>
              <a:headEnd type="none" w="sm" len="sm"/>
              <a:tailEnd type="arrow" w="med" len="sm"/>
            </a:ln>
          </p:spPr>
        </p:sp>
        <p:grpSp>
          <p:nvGrpSpPr>
            <p:cNvPr id="9" name="Group 9"/>
            <p:cNvGrpSpPr>
              <a:grpSpLocks/>
            </p:cNvGrpSpPr>
            <p:nvPr/>
          </p:nvGrpSpPr>
          <p:grpSpPr>
            <a:xfrm>
              <a:off x="4706315" y="1159331"/>
              <a:ext cx="3648042" cy="1408584"/>
              <a:chOff x="-5638" y="-62977"/>
              <a:chExt cx="720601" cy="278239"/>
            </a:xfrm>
          </p:grpSpPr>
          <p:sp>
            <p:nvSpPr>
              <p:cNvPr id="10" name="Freeform 10"/>
              <p:cNvSpPr>
                <a:spLocks/>
              </p:cNvSpPr>
              <p:nvPr/>
            </p:nvSpPr>
            <p:spPr>
              <a:xfrm>
                <a:off x="0" y="0"/>
                <a:ext cx="714963" cy="182989"/>
              </a:xfrm>
              <a:custGeom>
                <a:avLst/>
                <a:gdLst/>
                <a:ahLst/>
                <a:cxnLst/>
                <a:rect l="l" t="t" r="r" b="b"/>
                <a:pathLst>
                  <a:path w="714963" h="182989">
                    <a:moveTo>
                      <a:pt x="85558" y="0"/>
                    </a:moveTo>
                    <a:lnTo>
                      <a:pt x="629405" y="0"/>
                    </a:lnTo>
                    <a:cubicBezTo>
                      <a:pt x="676657" y="0"/>
                      <a:pt x="714963" y="38306"/>
                      <a:pt x="714963" y="85558"/>
                    </a:cubicBezTo>
                    <a:lnTo>
                      <a:pt x="714963" y="97431"/>
                    </a:lnTo>
                    <a:cubicBezTo>
                      <a:pt x="714963" y="144683"/>
                      <a:pt x="676657" y="182989"/>
                      <a:pt x="629405" y="182989"/>
                    </a:cubicBezTo>
                    <a:lnTo>
                      <a:pt x="85558" y="182989"/>
                    </a:lnTo>
                    <a:cubicBezTo>
                      <a:pt x="38306" y="182989"/>
                      <a:pt x="0" y="144683"/>
                      <a:pt x="0" y="97431"/>
                    </a:cubicBezTo>
                    <a:lnTo>
                      <a:pt x="0" y="85558"/>
                    </a:lnTo>
                    <a:cubicBezTo>
                      <a:pt x="0" y="38306"/>
                      <a:pt x="38306" y="0"/>
                      <a:pt x="85558" y="0"/>
                    </a:cubicBezTo>
                    <a:close/>
                  </a:path>
                </a:pathLst>
              </a:custGeom>
              <a:solidFill>
                <a:srgbClr val="E6E6E6"/>
              </a:solidFill>
            </p:spPr>
            <p:txBody>
              <a:bodyPr/>
              <a:lstStyle/>
              <a:p>
                <a:endParaRPr lang="en-US" dirty="0"/>
              </a:p>
            </p:txBody>
          </p:sp>
          <p:sp>
            <p:nvSpPr>
              <p:cNvPr id="11" name="TextBox 11"/>
              <p:cNvSpPr txBox="1">
                <a:spLocks/>
              </p:cNvSpPr>
              <p:nvPr/>
            </p:nvSpPr>
            <p:spPr>
              <a:xfrm>
                <a:off x="-5638" y="-62977"/>
                <a:ext cx="714963" cy="278239"/>
              </a:xfrm>
              <a:prstGeom prst="rect">
                <a:avLst/>
              </a:prstGeom>
            </p:spPr>
            <p:txBody>
              <a:bodyPr lIns="50800" tIns="50800" rIns="50800" bIns="50800" rtlCol="0" anchor="ctr"/>
              <a:lstStyle/>
              <a:p>
                <a:pPr algn="ctr">
                  <a:lnSpc>
                    <a:spcPts val="3499"/>
                  </a:lnSpc>
                </a:pPr>
                <a:r>
                  <a:rPr lang="en-US" sz="2499" dirty="0">
                    <a:solidFill>
                      <a:srgbClr val="2F3360"/>
                    </a:solidFill>
                    <a:latin typeface="Calibri (MS)"/>
                    <a:ea typeface="Calibri (MS)"/>
                    <a:cs typeface="Calibri (MS)"/>
                    <a:sym typeface="Calibri (MS)"/>
                  </a:rPr>
                  <a:t>Generator Network</a:t>
                </a:r>
              </a:p>
            </p:txBody>
          </p:sp>
        </p:grpSp>
        <p:grpSp>
          <p:nvGrpSpPr>
            <p:cNvPr id="12" name="Group 12"/>
            <p:cNvGrpSpPr>
              <a:grpSpLocks/>
            </p:cNvGrpSpPr>
            <p:nvPr/>
          </p:nvGrpSpPr>
          <p:grpSpPr>
            <a:xfrm>
              <a:off x="8767107" y="-315394"/>
              <a:ext cx="3650072" cy="1408584"/>
              <a:chOff x="0" y="-62300"/>
              <a:chExt cx="721002" cy="278239"/>
            </a:xfrm>
          </p:grpSpPr>
          <p:sp>
            <p:nvSpPr>
              <p:cNvPr id="13" name="Freeform 13"/>
              <p:cNvSpPr>
                <a:spLocks/>
              </p:cNvSpPr>
              <p:nvPr/>
            </p:nvSpPr>
            <p:spPr>
              <a:xfrm>
                <a:off x="0" y="0"/>
                <a:ext cx="714963" cy="182989"/>
              </a:xfrm>
              <a:custGeom>
                <a:avLst/>
                <a:gdLst/>
                <a:ahLst/>
                <a:cxnLst/>
                <a:rect l="l" t="t" r="r" b="b"/>
                <a:pathLst>
                  <a:path w="714963" h="182989">
                    <a:moveTo>
                      <a:pt x="85558" y="0"/>
                    </a:moveTo>
                    <a:lnTo>
                      <a:pt x="629405" y="0"/>
                    </a:lnTo>
                    <a:cubicBezTo>
                      <a:pt x="676657" y="0"/>
                      <a:pt x="714963" y="38306"/>
                      <a:pt x="714963" y="85558"/>
                    </a:cubicBezTo>
                    <a:lnTo>
                      <a:pt x="714963" y="97431"/>
                    </a:lnTo>
                    <a:cubicBezTo>
                      <a:pt x="714963" y="144683"/>
                      <a:pt x="676657" y="182989"/>
                      <a:pt x="629405" y="182989"/>
                    </a:cubicBezTo>
                    <a:lnTo>
                      <a:pt x="85558" y="182989"/>
                    </a:lnTo>
                    <a:cubicBezTo>
                      <a:pt x="38306" y="182989"/>
                      <a:pt x="0" y="144683"/>
                      <a:pt x="0" y="97431"/>
                    </a:cubicBezTo>
                    <a:lnTo>
                      <a:pt x="0" y="85558"/>
                    </a:lnTo>
                    <a:cubicBezTo>
                      <a:pt x="0" y="38306"/>
                      <a:pt x="38306" y="0"/>
                      <a:pt x="85558" y="0"/>
                    </a:cubicBezTo>
                    <a:close/>
                  </a:path>
                </a:pathLst>
              </a:custGeom>
              <a:solidFill>
                <a:srgbClr val="E6E6E6"/>
              </a:solidFill>
            </p:spPr>
          </p:sp>
          <p:sp>
            <p:nvSpPr>
              <p:cNvPr id="14" name="TextBox 14"/>
              <p:cNvSpPr txBox="1">
                <a:spLocks/>
              </p:cNvSpPr>
              <p:nvPr/>
            </p:nvSpPr>
            <p:spPr>
              <a:xfrm>
                <a:off x="6039" y="-62300"/>
                <a:ext cx="714963" cy="278239"/>
              </a:xfrm>
              <a:prstGeom prst="rect">
                <a:avLst/>
              </a:prstGeom>
            </p:spPr>
            <p:txBody>
              <a:bodyPr lIns="50800" tIns="50800" rIns="50800" bIns="50800" rtlCol="0" anchor="ctr"/>
              <a:lstStyle/>
              <a:p>
                <a:pPr algn="ctr">
                  <a:lnSpc>
                    <a:spcPts val="3499"/>
                  </a:lnSpc>
                </a:pPr>
                <a:r>
                  <a:rPr lang="en-US" sz="2499" dirty="0">
                    <a:solidFill>
                      <a:srgbClr val="2F3360"/>
                    </a:solidFill>
                    <a:latin typeface="Calibri (MS)"/>
                    <a:ea typeface="Calibri (MS)"/>
                    <a:cs typeface="Calibri (MS)"/>
                    <a:sym typeface="Calibri (MS)"/>
                  </a:rPr>
                  <a:t>Synthetic Data</a:t>
                </a:r>
              </a:p>
            </p:txBody>
          </p:sp>
        </p:grpSp>
        <p:sp>
          <p:nvSpPr>
            <p:cNvPr id="15" name="AutoShape 15"/>
            <p:cNvSpPr>
              <a:spLocks/>
            </p:cNvSpPr>
            <p:nvPr/>
          </p:nvSpPr>
          <p:spPr>
            <a:xfrm rot="15064069">
              <a:off x="7770018" y="257029"/>
              <a:ext cx="1217417" cy="1994085"/>
            </a:xfrm>
            <a:prstGeom prst="arc">
              <a:avLst>
                <a:gd name="adj1" fmla="val 16486614"/>
                <a:gd name="adj2" fmla="val 3201610"/>
              </a:avLst>
            </a:prstGeom>
            <a:ln w="50800" cap="flat">
              <a:solidFill>
                <a:srgbClr val="FFFFFF"/>
              </a:solidFill>
              <a:prstDash val="solid"/>
              <a:headEnd type="none" w="sm" len="sm"/>
              <a:tailEnd type="arrow" w="med" len="sm"/>
            </a:ln>
          </p:spPr>
        </p:sp>
        <p:grpSp>
          <p:nvGrpSpPr>
            <p:cNvPr id="16" name="Group 16"/>
            <p:cNvGrpSpPr>
              <a:grpSpLocks/>
            </p:cNvGrpSpPr>
            <p:nvPr/>
          </p:nvGrpSpPr>
          <p:grpSpPr>
            <a:xfrm>
              <a:off x="12417177" y="1168454"/>
              <a:ext cx="4762500" cy="1408584"/>
              <a:chOff x="0" y="-61175"/>
              <a:chExt cx="940741" cy="278239"/>
            </a:xfrm>
          </p:grpSpPr>
          <p:sp>
            <p:nvSpPr>
              <p:cNvPr id="17" name="Freeform 17"/>
              <p:cNvSpPr>
                <a:spLocks/>
              </p:cNvSpPr>
              <p:nvPr/>
            </p:nvSpPr>
            <p:spPr>
              <a:xfrm>
                <a:off x="0" y="0"/>
                <a:ext cx="940741" cy="182989"/>
              </a:xfrm>
              <a:custGeom>
                <a:avLst/>
                <a:gdLst/>
                <a:ahLst/>
                <a:cxnLst/>
                <a:rect l="l" t="t" r="r" b="b"/>
                <a:pathLst>
                  <a:path w="940741" h="182989">
                    <a:moveTo>
                      <a:pt x="65024" y="0"/>
                    </a:moveTo>
                    <a:lnTo>
                      <a:pt x="875717" y="0"/>
                    </a:lnTo>
                    <a:cubicBezTo>
                      <a:pt x="911628" y="0"/>
                      <a:pt x="940741" y="29112"/>
                      <a:pt x="940741" y="65024"/>
                    </a:cubicBezTo>
                    <a:lnTo>
                      <a:pt x="940741" y="117965"/>
                    </a:lnTo>
                    <a:cubicBezTo>
                      <a:pt x="940741" y="153877"/>
                      <a:pt x="911628" y="182989"/>
                      <a:pt x="875717" y="182989"/>
                    </a:cubicBezTo>
                    <a:lnTo>
                      <a:pt x="65024" y="182989"/>
                    </a:lnTo>
                    <a:cubicBezTo>
                      <a:pt x="47779" y="182989"/>
                      <a:pt x="31239" y="176138"/>
                      <a:pt x="19045" y="163944"/>
                    </a:cubicBezTo>
                    <a:cubicBezTo>
                      <a:pt x="6851" y="151749"/>
                      <a:pt x="0" y="135210"/>
                      <a:pt x="0" y="117965"/>
                    </a:cubicBezTo>
                    <a:lnTo>
                      <a:pt x="0" y="65024"/>
                    </a:lnTo>
                    <a:cubicBezTo>
                      <a:pt x="0" y="29112"/>
                      <a:pt x="29112" y="0"/>
                      <a:pt x="65024" y="0"/>
                    </a:cubicBezTo>
                    <a:close/>
                  </a:path>
                </a:pathLst>
              </a:custGeom>
              <a:solidFill>
                <a:srgbClr val="E6E6E6"/>
              </a:solidFill>
            </p:spPr>
          </p:sp>
          <p:sp>
            <p:nvSpPr>
              <p:cNvPr id="18" name="TextBox 18"/>
              <p:cNvSpPr txBox="1">
                <a:spLocks/>
              </p:cNvSpPr>
              <p:nvPr/>
            </p:nvSpPr>
            <p:spPr>
              <a:xfrm>
                <a:off x="0" y="-61175"/>
                <a:ext cx="940741" cy="278239"/>
              </a:xfrm>
              <a:prstGeom prst="rect">
                <a:avLst/>
              </a:prstGeom>
            </p:spPr>
            <p:txBody>
              <a:bodyPr lIns="50800" tIns="50800" rIns="50800" bIns="50800" rtlCol="0" anchor="ctr"/>
              <a:lstStyle/>
              <a:p>
                <a:pPr algn="ctr">
                  <a:lnSpc>
                    <a:spcPts val="3499"/>
                  </a:lnSpc>
                </a:pPr>
                <a:r>
                  <a:rPr lang="en-US" sz="2499" dirty="0">
                    <a:solidFill>
                      <a:srgbClr val="2F3360"/>
                    </a:solidFill>
                    <a:latin typeface="Calibri (MS)"/>
                    <a:ea typeface="Calibri (MS)"/>
                    <a:cs typeface="Calibri (MS)"/>
                    <a:sym typeface="Calibri (MS)"/>
                  </a:rPr>
                  <a:t>Discriminator Network</a:t>
                </a:r>
              </a:p>
            </p:txBody>
          </p:sp>
        </p:grpSp>
        <p:grpSp>
          <p:nvGrpSpPr>
            <p:cNvPr id="19" name="Group 19"/>
            <p:cNvGrpSpPr>
              <a:grpSpLocks/>
            </p:cNvGrpSpPr>
            <p:nvPr/>
          </p:nvGrpSpPr>
          <p:grpSpPr>
            <a:xfrm>
              <a:off x="9722960" y="2014790"/>
              <a:ext cx="2500805" cy="1408584"/>
              <a:chOff x="0" y="-59208"/>
              <a:chExt cx="493986" cy="278239"/>
            </a:xfrm>
          </p:grpSpPr>
          <p:sp>
            <p:nvSpPr>
              <p:cNvPr id="20" name="Freeform 20"/>
              <p:cNvSpPr>
                <a:spLocks/>
              </p:cNvSpPr>
              <p:nvPr/>
            </p:nvSpPr>
            <p:spPr>
              <a:xfrm>
                <a:off x="0" y="0"/>
                <a:ext cx="491735" cy="182989"/>
              </a:xfrm>
              <a:custGeom>
                <a:avLst/>
                <a:gdLst/>
                <a:ahLst/>
                <a:cxnLst/>
                <a:rect l="l" t="t" r="r" b="b"/>
                <a:pathLst>
                  <a:path w="491735" h="182989">
                    <a:moveTo>
                      <a:pt x="91494" y="0"/>
                    </a:moveTo>
                    <a:lnTo>
                      <a:pt x="400241" y="0"/>
                    </a:lnTo>
                    <a:cubicBezTo>
                      <a:pt x="424507" y="0"/>
                      <a:pt x="447778" y="9640"/>
                      <a:pt x="464937" y="26798"/>
                    </a:cubicBezTo>
                    <a:cubicBezTo>
                      <a:pt x="482096" y="43957"/>
                      <a:pt x="491735" y="67229"/>
                      <a:pt x="491735" y="91494"/>
                    </a:cubicBezTo>
                    <a:lnTo>
                      <a:pt x="491735" y="91494"/>
                    </a:lnTo>
                    <a:cubicBezTo>
                      <a:pt x="491735" y="115760"/>
                      <a:pt x="482096" y="139032"/>
                      <a:pt x="464937" y="156191"/>
                    </a:cubicBezTo>
                    <a:cubicBezTo>
                      <a:pt x="447778" y="173349"/>
                      <a:pt x="424507" y="182989"/>
                      <a:pt x="400241" y="182989"/>
                    </a:cubicBezTo>
                    <a:lnTo>
                      <a:pt x="91494" y="182989"/>
                    </a:lnTo>
                    <a:cubicBezTo>
                      <a:pt x="67229" y="182989"/>
                      <a:pt x="43957" y="173349"/>
                      <a:pt x="26798" y="156191"/>
                    </a:cubicBezTo>
                    <a:cubicBezTo>
                      <a:pt x="9640" y="139032"/>
                      <a:pt x="0" y="115760"/>
                      <a:pt x="0" y="91494"/>
                    </a:cubicBezTo>
                    <a:lnTo>
                      <a:pt x="0" y="91494"/>
                    </a:lnTo>
                    <a:cubicBezTo>
                      <a:pt x="0" y="67229"/>
                      <a:pt x="9640" y="43957"/>
                      <a:pt x="26798" y="26798"/>
                    </a:cubicBezTo>
                    <a:cubicBezTo>
                      <a:pt x="43957" y="9640"/>
                      <a:pt x="67229" y="0"/>
                      <a:pt x="91494" y="0"/>
                    </a:cubicBezTo>
                    <a:close/>
                  </a:path>
                </a:pathLst>
              </a:custGeom>
              <a:solidFill>
                <a:srgbClr val="E6E6E6"/>
              </a:solidFill>
            </p:spPr>
          </p:sp>
          <p:sp>
            <p:nvSpPr>
              <p:cNvPr id="21" name="TextBox 21"/>
              <p:cNvSpPr txBox="1">
                <a:spLocks/>
              </p:cNvSpPr>
              <p:nvPr/>
            </p:nvSpPr>
            <p:spPr>
              <a:xfrm>
                <a:off x="2251" y="-59208"/>
                <a:ext cx="491735" cy="278239"/>
              </a:xfrm>
              <a:prstGeom prst="rect">
                <a:avLst/>
              </a:prstGeom>
            </p:spPr>
            <p:txBody>
              <a:bodyPr lIns="50800" tIns="50800" rIns="50800" bIns="50800" rtlCol="0" anchor="ctr"/>
              <a:lstStyle/>
              <a:p>
                <a:pPr algn="ctr">
                  <a:lnSpc>
                    <a:spcPts val="3499"/>
                  </a:lnSpc>
                </a:pPr>
                <a:r>
                  <a:rPr lang="en-US" sz="2499" dirty="0">
                    <a:solidFill>
                      <a:srgbClr val="2F3360"/>
                    </a:solidFill>
                    <a:latin typeface="Calibri (MS)"/>
                    <a:ea typeface="Calibri (MS)"/>
                    <a:cs typeface="Calibri (MS)"/>
                    <a:sym typeface="Calibri (MS)"/>
                  </a:rPr>
                  <a:t>Real Data</a:t>
                </a:r>
              </a:p>
            </p:txBody>
          </p:sp>
        </p:grpSp>
        <p:sp>
          <p:nvSpPr>
            <p:cNvPr id="22" name="AutoShape 22"/>
            <p:cNvSpPr>
              <a:spLocks/>
            </p:cNvSpPr>
            <p:nvPr/>
          </p:nvSpPr>
          <p:spPr>
            <a:xfrm rot="2197732" flipV="1">
              <a:off x="11672860" y="840051"/>
              <a:ext cx="2022228" cy="2119236"/>
            </a:xfrm>
            <a:prstGeom prst="arc">
              <a:avLst>
                <a:gd name="adj1" fmla="val 16754940"/>
                <a:gd name="adj2" fmla="val 569806"/>
              </a:avLst>
            </a:prstGeom>
            <a:ln w="50800" cap="flat">
              <a:solidFill>
                <a:srgbClr val="FFFFFF"/>
              </a:solidFill>
              <a:prstDash val="solid"/>
              <a:headEnd type="none" w="sm" len="sm"/>
              <a:tailEnd type="arrow" w="med" len="sm"/>
            </a:ln>
          </p:spPr>
        </p:sp>
        <p:sp>
          <p:nvSpPr>
            <p:cNvPr id="23" name="AutoShape 23"/>
            <p:cNvSpPr>
              <a:spLocks/>
            </p:cNvSpPr>
            <p:nvPr/>
          </p:nvSpPr>
          <p:spPr>
            <a:xfrm rot="1721750">
              <a:off x="11804791" y="358061"/>
              <a:ext cx="2086649" cy="1433376"/>
            </a:xfrm>
            <a:prstGeom prst="arc">
              <a:avLst>
                <a:gd name="adj1" fmla="val 12656659"/>
                <a:gd name="adj2" fmla="val 21346082"/>
              </a:avLst>
            </a:prstGeom>
            <a:ln w="50800" cap="flat">
              <a:solidFill>
                <a:srgbClr val="FFFFFF"/>
              </a:solidFill>
              <a:prstDash val="solid"/>
              <a:headEnd type="none" w="sm" len="sm"/>
              <a:tailEnd type="arrow" w="med" len="sm"/>
            </a:ln>
          </p:spPr>
        </p:sp>
        <p:grpSp>
          <p:nvGrpSpPr>
            <p:cNvPr id="24" name="Group 24"/>
            <p:cNvGrpSpPr>
              <a:grpSpLocks/>
            </p:cNvGrpSpPr>
            <p:nvPr/>
          </p:nvGrpSpPr>
          <p:grpSpPr>
            <a:xfrm>
              <a:off x="18297419" y="308308"/>
              <a:ext cx="4701448" cy="3214543"/>
              <a:chOff x="17799" y="7353"/>
              <a:chExt cx="740043" cy="505993"/>
            </a:xfrm>
          </p:grpSpPr>
          <p:sp>
            <p:nvSpPr>
              <p:cNvPr id="25" name="Freeform 25"/>
              <p:cNvSpPr>
                <a:spLocks/>
              </p:cNvSpPr>
              <p:nvPr/>
            </p:nvSpPr>
            <p:spPr>
              <a:xfrm>
                <a:off x="17799" y="7353"/>
                <a:ext cx="740043" cy="505993"/>
              </a:xfrm>
              <a:custGeom>
                <a:avLst/>
                <a:gdLst/>
                <a:ahLst/>
                <a:cxnLst/>
                <a:rect l="l" t="t" r="r" b="b"/>
                <a:pathLst>
                  <a:path w="740043" h="505993">
                    <a:moveTo>
                      <a:pt x="397741" y="11256"/>
                    </a:moveTo>
                    <a:lnTo>
                      <a:pt x="730122" y="234388"/>
                    </a:lnTo>
                    <a:cubicBezTo>
                      <a:pt x="736323" y="238551"/>
                      <a:pt x="740043" y="245529"/>
                      <a:pt x="740043" y="252997"/>
                    </a:cubicBezTo>
                    <a:cubicBezTo>
                      <a:pt x="740043" y="260465"/>
                      <a:pt x="736323" y="267443"/>
                      <a:pt x="730122" y="271606"/>
                    </a:cubicBezTo>
                    <a:lnTo>
                      <a:pt x="397741" y="494738"/>
                    </a:lnTo>
                    <a:cubicBezTo>
                      <a:pt x="380975" y="505994"/>
                      <a:pt x="359068" y="505994"/>
                      <a:pt x="342302" y="494738"/>
                    </a:cubicBezTo>
                    <a:lnTo>
                      <a:pt x="9921" y="271606"/>
                    </a:lnTo>
                    <a:cubicBezTo>
                      <a:pt x="3720" y="267443"/>
                      <a:pt x="0" y="260465"/>
                      <a:pt x="0" y="252997"/>
                    </a:cubicBezTo>
                    <a:cubicBezTo>
                      <a:pt x="0" y="245529"/>
                      <a:pt x="3720" y="238551"/>
                      <a:pt x="9921" y="234388"/>
                    </a:cubicBezTo>
                    <a:lnTo>
                      <a:pt x="342302" y="11256"/>
                    </a:lnTo>
                    <a:cubicBezTo>
                      <a:pt x="359068" y="0"/>
                      <a:pt x="380975" y="0"/>
                      <a:pt x="397741" y="11256"/>
                    </a:cubicBezTo>
                    <a:close/>
                  </a:path>
                </a:pathLst>
              </a:custGeom>
              <a:solidFill>
                <a:srgbClr val="E6E6E6"/>
              </a:solidFill>
            </p:spPr>
          </p:sp>
          <p:sp>
            <p:nvSpPr>
              <p:cNvPr id="26" name="TextBox 26"/>
              <p:cNvSpPr txBox="1">
                <a:spLocks/>
              </p:cNvSpPr>
              <p:nvPr/>
            </p:nvSpPr>
            <p:spPr>
              <a:xfrm>
                <a:off x="182504" y="66674"/>
                <a:ext cx="410633" cy="387350"/>
              </a:xfrm>
              <a:prstGeom prst="rect">
                <a:avLst/>
              </a:prstGeom>
            </p:spPr>
            <p:txBody>
              <a:bodyPr lIns="50800" tIns="50800" rIns="50800" bIns="50800" rtlCol="0" anchor="ctr"/>
              <a:lstStyle/>
              <a:p>
                <a:pPr algn="ctr">
                  <a:lnSpc>
                    <a:spcPts val="3499"/>
                  </a:lnSpc>
                </a:pPr>
                <a:r>
                  <a:rPr lang="en-US" sz="2499" dirty="0">
                    <a:solidFill>
                      <a:srgbClr val="2F3360"/>
                    </a:solidFill>
                    <a:latin typeface="Calibri (MS)"/>
                    <a:ea typeface="Calibri (MS)"/>
                    <a:cs typeface="Calibri (MS)"/>
                    <a:sym typeface="Calibri (MS)"/>
                  </a:rPr>
                  <a:t>Classification: Real or Fake?</a:t>
                </a:r>
              </a:p>
            </p:txBody>
          </p:sp>
        </p:grpSp>
        <p:sp>
          <p:nvSpPr>
            <p:cNvPr id="27" name="AutoShape 27"/>
            <p:cNvSpPr>
              <a:spLocks/>
            </p:cNvSpPr>
            <p:nvPr/>
          </p:nvSpPr>
          <p:spPr>
            <a:xfrm>
              <a:off x="16426800" y="967771"/>
              <a:ext cx="3041700" cy="1279485"/>
            </a:xfrm>
            <a:prstGeom prst="arc">
              <a:avLst>
                <a:gd name="adj1" fmla="val 11110407"/>
                <a:gd name="adj2" fmla="val 20621214"/>
              </a:avLst>
            </a:prstGeom>
            <a:ln w="50800" cap="flat">
              <a:solidFill>
                <a:srgbClr val="FFFFFF"/>
              </a:solidFill>
              <a:prstDash val="solid"/>
              <a:headEnd type="none" w="sm" len="sm"/>
              <a:tailEnd type="arrow" w="med" len="sm"/>
            </a:ln>
          </p:spPr>
        </p:sp>
        <p:sp>
          <p:nvSpPr>
            <p:cNvPr id="28" name="AutoShape 28"/>
            <p:cNvSpPr>
              <a:spLocks/>
            </p:cNvSpPr>
            <p:nvPr/>
          </p:nvSpPr>
          <p:spPr>
            <a:xfrm flipH="1" flipV="1">
              <a:off x="16849390" y="1436985"/>
              <a:ext cx="2858904" cy="1588216"/>
            </a:xfrm>
            <a:prstGeom prst="arc">
              <a:avLst>
                <a:gd name="adj1" fmla="val 12328601"/>
                <a:gd name="adj2" fmla="val 21248807"/>
              </a:avLst>
            </a:prstGeom>
            <a:ln w="50800" cap="flat">
              <a:solidFill>
                <a:srgbClr val="FFFFFF"/>
              </a:solidFill>
              <a:prstDash val="solid"/>
              <a:headEnd type="none" w="sm" len="sm"/>
              <a:tailEnd type="arrow" w="med" len="sm"/>
            </a:ln>
          </p:spPr>
        </p:sp>
        <p:sp>
          <p:nvSpPr>
            <p:cNvPr id="29" name="AutoShape 29"/>
            <p:cNvSpPr>
              <a:spLocks/>
            </p:cNvSpPr>
            <p:nvPr/>
          </p:nvSpPr>
          <p:spPr>
            <a:xfrm flipH="1" flipV="1">
              <a:off x="7023680" y="756473"/>
              <a:ext cx="13072993" cy="3524721"/>
            </a:xfrm>
            <a:prstGeom prst="arc">
              <a:avLst>
                <a:gd name="adj1" fmla="val 11058520"/>
                <a:gd name="adj2" fmla="val 53155"/>
              </a:avLst>
            </a:prstGeom>
            <a:ln w="50800" cap="flat">
              <a:solidFill>
                <a:srgbClr val="FFFFFF"/>
              </a:solidFill>
              <a:prstDash val="solid"/>
              <a:headEnd type="none" w="sm" len="sm"/>
              <a:tailEnd type="arrow" w="med" len="sm"/>
            </a:ln>
          </p:spPr>
        </p:sp>
      </p:grpSp>
      <p:sp>
        <p:nvSpPr>
          <p:cNvPr id="30" name="TextBox 30"/>
          <p:cNvSpPr txBox="1"/>
          <p:nvPr/>
        </p:nvSpPr>
        <p:spPr>
          <a:xfrm>
            <a:off x="1028700" y="2974436"/>
            <a:ext cx="16230600" cy="2870200"/>
          </a:xfrm>
          <a:prstGeom prst="rect">
            <a:avLst/>
          </a:prstGeom>
        </p:spPr>
        <p:txBody>
          <a:bodyPr lIns="0" tIns="0" rIns="0" bIns="0" rtlCol="0" anchor="t">
            <a:spAutoFit/>
          </a:bodyPr>
          <a:lstStyle/>
          <a:p>
            <a:pPr marL="863603" lvl="1" indent="-431801" algn="just">
              <a:lnSpc>
                <a:spcPts val="5600"/>
              </a:lnSpc>
              <a:buFont typeface="Arial"/>
              <a:buChar char="•"/>
            </a:pPr>
            <a:r>
              <a:rPr lang="en-US" sz="4000" dirty="0">
                <a:solidFill>
                  <a:srgbClr val="FFFFFF"/>
                </a:solidFill>
                <a:latin typeface="Calibri (MS)"/>
                <a:ea typeface="Calibri (MS)"/>
                <a:cs typeface="Calibri (MS)"/>
                <a:sym typeface="Calibri (MS)"/>
              </a:rPr>
              <a:t>Real-estate data often “data-rich but information-poor”</a:t>
            </a:r>
          </a:p>
          <a:p>
            <a:pPr marL="863603" lvl="1" indent="-431801" algn="just">
              <a:lnSpc>
                <a:spcPts val="5600"/>
              </a:lnSpc>
              <a:buFont typeface="Arial"/>
              <a:buChar char="•"/>
            </a:pPr>
            <a:r>
              <a:rPr lang="en-US" sz="4000" dirty="0">
                <a:solidFill>
                  <a:srgbClr val="FFFFFF"/>
                </a:solidFill>
                <a:latin typeface="Calibri (MS)"/>
                <a:ea typeface="Calibri (MS)"/>
                <a:cs typeface="Calibri (MS)"/>
                <a:sym typeface="Calibri (MS)"/>
              </a:rPr>
              <a:t>Issues: sparsity, noise, regional imbalance, missing values</a:t>
            </a:r>
          </a:p>
          <a:p>
            <a:pPr marL="863603" lvl="1" indent="-431801" algn="just">
              <a:lnSpc>
                <a:spcPts val="5600"/>
              </a:lnSpc>
              <a:buFont typeface="Arial"/>
              <a:buChar char="•"/>
            </a:pPr>
            <a:r>
              <a:rPr lang="en-US" sz="4000" dirty="0">
                <a:solidFill>
                  <a:srgbClr val="FFFFFF"/>
                </a:solidFill>
                <a:latin typeface="Calibri (MS)"/>
                <a:ea typeface="Calibri (MS)"/>
                <a:cs typeface="Calibri (MS)"/>
                <a:sym typeface="Calibri (MS)"/>
              </a:rPr>
              <a:t>Privacy adds additional restrictions</a:t>
            </a:r>
          </a:p>
          <a:p>
            <a:pPr marL="863603" lvl="1" indent="-431801" algn="just">
              <a:lnSpc>
                <a:spcPts val="5600"/>
              </a:lnSpc>
              <a:buFont typeface="Arial"/>
              <a:buChar char="•"/>
            </a:pPr>
            <a:r>
              <a:rPr lang="en-US" sz="4000" dirty="0">
                <a:solidFill>
                  <a:srgbClr val="FFFFFF"/>
                </a:solidFill>
                <a:latin typeface="Calibri (MS)"/>
                <a:ea typeface="Calibri (MS)"/>
                <a:cs typeface="Calibri (MS)"/>
                <a:sym typeface="Calibri (MS)"/>
              </a:rPr>
              <a:t>GANs and TimeGAN proposed for realistic data generation</a:t>
            </a:r>
          </a:p>
        </p:txBody>
      </p:sp>
      <p:sp>
        <p:nvSpPr>
          <p:cNvPr id="31" name="TextBox 31"/>
          <p:cNvSpPr txBox="1"/>
          <p:nvPr/>
        </p:nvSpPr>
        <p:spPr>
          <a:xfrm>
            <a:off x="1028700" y="933450"/>
            <a:ext cx="16230600" cy="1885953"/>
          </a:xfrm>
          <a:prstGeom prst="rect">
            <a:avLst/>
          </a:prstGeom>
        </p:spPr>
        <p:txBody>
          <a:bodyPr lIns="0" tIns="0" rIns="0" bIns="0" rtlCol="0" anchor="t">
            <a:spAutoFit/>
          </a:bodyPr>
          <a:lstStyle/>
          <a:p>
            <a:pPr marL="0" lvl="0" indent="0" algn="l">
              <a:lnSpc>
                <a:spcPts val="6900"/>
              </a:lnSpc>
              <a:spcBef>
                <a:spcPct val="0"/>
              </a:spcBef>
            </a:pPr>
            <a:r>
              <a:rPr lang="en-US" sz="6000" b="1" u="none" strike="noStrike" spc="54" dirty="0">
                <a:solidFill>
                  <a:srgbClr val="FFFFFF"/>
                </a:solidFill>
                <a:latin typeface="Calibri (MS) Bold"/>
                <a:ea typeface="Calibri (MS) Bold"/>
                <a:cs typeface="Calibri (MS) Bold"/>
                <a:sym typeface="Calibri (MS) Bold"/>
              </a:rPr>
              <a:t>STATE OF THE ART: DATA CHALLENGES AND SYNTHETIC DATA</a:t>
            </a:r>
          </a:p>
        </p:txBody>
      </p:sp>
      <p:sp>
        <p:nvSpPr>
          <p:cNvPr id="36" name="TextBox 35">
            <a:extLst>
              <a:ext uri="{FF2B5EF4-FFF2-40B4-BE49-F238E27FC236}">
                <a16:creationId xmlns:a16="http://schemas.microsoft.com/office/drawing/2014/main" id="{6F03EA03-FD79-AA9D-BD55-D829F5140652}"/>
              </a:ext>
            </a:extLst>
          </p:cNvPr>
          <p:cNvSpPr txBox="1"/>
          <p:nvPr/>
        </p:nvSpPr>
        <p:spPr>
          <a:xfrm>
            <a:off x="10081002" y="9177753"/>
            <a:ext cx="775469" cy="400110"/>
          </a:xfrm>
          <a:prstGeom prst="rect">
            <a:avLst/>
          </a:prstGeom>
          <a:noFill/>
        </p:spPr>
        <p:txBody>
          <a:bodyPr wrap="none" rtlCol="0">
            <a:spAutoFit/>
          </a:bodyPr>
          <a:lstStyle/>
          <a:p>
            <a:r>
              <a:rPr lang="en-US" sz="2000" dirty="0">
                <a:solidFill>
                  <a:srgbClr val="E6E6E6"/>
                </a:solidFill>
              </a:rPr>
              <a:t>Fake?</a:t>
            </a:r>
          </a:p>
        </p:txBody>
      </p:sp>
      <p:sp>
        <p:nvSpPr>
          <p:cNvPr id="37" name="TextBox 36">
            <a:extLst>
              <a:ext uri="{FF2B5EF4-FFF2-40B4-BE49-F238E27FC236}">
                <a16:creationId xmlns:a16="http://schemas.microsoft.com/office/drawing/2014/main" id="{20E545C3-9D2D-6322-B73F-2E3A4965BAD6}"/>
              </a:ext>
            </a:extLst>
          </p:cNvPr>
          <p:cNvSpPr txBox="1"/>
          <p:nvPr/>
        </p:nvSpPr>
        <p:spPr>
          <a:xfrm rot="279722">
            <a:off x="13742535" y="8177103"/>
            <a:ext cx="749244" cy="400110"/>
          </a:xfrm>
          <a:prstGeom prst="rect">
            <a:avLst/>
          </a:prstGeom>
          <a:noFill/>
        </p:spPr>
        <p:txBody>
          <a:bodyPr wrap="none" rtlCol="0">
            <a:spAutoFit/>
          </a:bodyPr>
          <a:lstStyle/>
          <a:p>
            <a:r>
              <a:rPr lang="en-US" sz="2000" dirty="0">
                <a:solidFill>
                  <a:srgbClr val="E6E6E6"/>
                </a:solidFill>
              </a:rPr>
              <a:t>Real?</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a:spLocks noGrp="1" noRot="1" noMove="1" noResize="1" noEditPoints="1" noAdjustHandles="1" noChangeArrowheads="1" noChangeShapeType="1"/>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313" b="-9313"/>
            </a:stretch>
          </a:blipFill>
        </p:spPr>
        <p:txBody>
          <a:bodyPr/>
          <a:lstStyle/>
          <a:p>
            <a:endParaRPr lang="en-US" dirty="0"/>
          </a:p>
        </p:txBody>
      </p:sp>
      <p:sp>
        <p:nvSpPr>
          <p:cNvPr id="28" name="AutoShape 28"/>
          <p:cNvSpPr/>
          <p:nvPr/>
        </p:nvSpPr>
        <p:spPr>
          <a:xfrm>
            <a:off x="10486070" y="2400300"/>
            <a:ext cx="0" cy="410041"/>
          </a:xfrm>
          <a:prstGeom prst="line">
            <a:avLst/>
          </a:prstGeom>
          <a:ln w="38100" cap="flat">
            <a:solidFill>
              <a:srgbClr val="FFFFFF"/>
            </a:solidFill>
            <a:prstDash val="solid"/>
            <a:headEnd type="none" w="sm" len="sm"/>
            <a:tailEnd type="arrow" w="med" len="sm"/>
          </a:ln>
        </p:spPr>
      </p:sp>
      <p:sp>
        <p:nvSpPr>
          <p:cNvPr id="27" name="AutoShape 27"/>
          <p:cNvSpPr/>
          <p:nvPr/>
        </p:nvSpPr>
        <p:spPr>
          <a:xfrm flipH="1">
            <a:off x="10486072" y="969998"/>
            <a:ext cx="0" cy="515420"/>
          </a:xfrm>
          <a:prstGeom prst="line">
            <a:avLst/>
          </a:prstGeom>
          <a:ln w="38100" cap="flat">
            <a:solidFill>
              <a:srgbClr val="FFFFFF"/>
            </a:solidFill>
            <a:prstDash val="solid"/>
            <a:headEnd type="none" w="sm" len="sm"/>
            <a:tailEnd type="arrow" w="med" len="sm"/>
          </a:ln>
        </p:spPr>
      </p:sp>
      <p:sp>
        <p:nvSpPr>
          <p:cNvPr id="3" name="Freeform 3"/>
          <p:cNvSpPr/>
          <p:nvPr/>
        </p:nvSpPr>
        <p:spPr>
          <a:xfrm>
            <a:off x="1028700" y="1028700"/>
            <a:ext cx="805104" cy="805104"/>
          </a:xfrm>
          <a:custGeom>
            <a:avLst/>
            <a:gdLst/>
            <a:ahLst/>
            <a:cxnLst/>
            <a:rect l="l" t="t" r="r" b="b"/>
            <a:pathLst>
              <a:path w="805104" h="805104">
                <a:moveTo>
                  <a:pt x="0" y="0"/>
                </a:moveTo>
                <a:lnTo>
                  <a:pt x="805104" y="0"/>
                </a:lnTo>
                <a:lnTo>
                  <a:pt x="805104" y="805104"/>
                </a:lnTo>
                <a:lnTo>
                  <a:pt x="0" y="80510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 name="Group 4"/>
          <p:cNvGrpSpPr/>
          <p:nvPr/>
        </p:nvGrpSpPr>
        <p:grpSpPr>
          <a:xfrm>
            <a:off x="9514522" y="64676"/>
            <a:ext cx="1943100" cy="1206728"/>
            <a:chOff x="0" y="-55857"/>
            <a:chExt cx="511763" cy="317822"/>
          </a:xfrm>
        </p:grpSpPr>
        <p:sp>
          <p:nvSpPr>
            <p:cNvPr id="5" name="Freeform 5"/>
            <p:cNvSpPr/>
            <p:nvPr/>
          </p:nvSpPr>
          <p:spPr>
            <a:xfrm>
              <a:off x="0" y="0"/>
              <a:ext cx="511763" cy="241622"/>
            </a:xfrm>
            <a:custGeom>
              <a:avLst/>
              <a:gdLst/>
              <a:ahLst/>
              <a:cxnLst/>
              <a:rect l="l" t="t" r="r" b="b"/>
              <a:pathLst>
                <a:path w="511763" h="241622">
                  <a:moveTo>
                    <a:pt x="119529" y="0"/>
                  </a:moveTo>
                  <a:lnTo>
                    <a:pt x="392234" y="0"/>
                  </a:lnTo>
                  <a:cubicBezTo>
                    <a:pt x="458248" y="0"/>
                    <a:pt x="511763" y="53515"/>
                    <a:pt x="511763" y="119529"/>
                  </a:cubicBezTo>
                  <a:lnTo>
                    <a:pt x="511763" y="122092"/>
                  </a:lnTo>
                  <a:cubicBezTo>
                    <a:pt x="511763" y="188106"/>
                    <a:pt x="458248" y="241622"/>
                    <a:pt x="392234" y="241622"/>
                  </a:cubicBezTo>
                  <a:lnTo>
                    <a:pt x="119529" y="241622"/>
                  </a:lnTo>
                  <a:cubicBezTo>
                    <a:pt x="53515" y="241622"/>
                    <a:pt x="0" y="188106"/>
                    <a:pt x="0" y="122092"/>
                  </a:cubicBezTo>
                  <a:lnTo>
                    <a:pt x="0" y="119529"/>
                  </a:lnTo>
                  <a:cubicBezTo>
                    <a:pt x="0" y="53515"/>
                    <a:pt x="53515" y="0"/>
                    <a:pt x="119529" y="0"/>
                  </a:cubicBezTo>
                  <a:close/>
                </a:path>
              </a:pathLst>
            </a:custGeom>
            <a:solidFill>
              <a:srgbClr val="E6E6E6"/>
            </a:solidFill>
          </p:spPr>
        </p:sp>
        <p:sp>
          <p:nvSpPr>
            <p:cNvPr id="6" name="TextBox 6"/>
            <p:cNvSpPr txBox="1"/>
            <p:nvPr/>
          </p:nvSpPr>
          <p:spPr>
            <a:xfrm>
              <a:off x="0" y="-55857"/>
              <a:ext cx="511763" cy="317822"/>
            </a:xfrm>
            <a:prstGeom prst="rect">
              <a:avLst/>
            </a:prstGeom>
          </p:spPr>
          <p:txBody>
            <a:bodyPr lIns="50800" tIns="50800" rIns="50800" bIns="50800" rtlCol="0" anchor="ctr"/>
            <a:lstStyle/>
            <a:p>
              <a:pPr algn="ctr">
                <a:lnSpc>
                  <a:spcPts val="2800"/>
                </a:lnSpc>
              </a:pPr>
              <a:r>
                <a:rPr lang="en-US" sz="2000" dirty="0">
                  <a:solidFill>
                    <a:srgbClr val="2F3360"/>
                  </a:solidFill>
                  <a:latin typeface="Calibri (MS)"/>
                  <a:ea typeface="Calibri (MS)"/>
                  <a:cs typeface="Calibri (MS)"/>
                  <a:sym typeface="Calibri (MS)"/>
                </a:rPr>
                <a:t>Raw &amp; Scraped Real Estate Data</a:t>
              </a:r>
            </a:p>
          </p:txBody>
        </p:sp>
      </p:grpSp>
      <p:grpSp>
        <p:nvGrpSpPr>
          <p:cNvPr id="7" name="Group 7"/>
          <p:cNvGrpSpPr/>
          <p:nvPr/>
        </p:nvGrpSpPr>
        <p:grpSpPr>
          <a:xfrm>
            <a:off x="9038554" y="1308503"/>
            <a:ext cx="3020631" cy="1267261"/>
            <a:chOff x="0" y="-44369"/>
            <a:chExt cx="578657" cy="317822"/>
          </a:xfrm>
        </p:grpSpPr>
        <p:sp>
          <p:nvSpPr>
            <p:cNvPr id="8" name="Freeform 8"/>
            <p:cNvSpPr/>
            <p:nvPr/>
          </p:nvSpPr>
          <p:spPr>
            <a:xfrm>
              <a:off x="0" y="0"/>
              <a:ext cx="571970" cy="241622"/>
            </a:xfrm>
            <a:custGeom>
              <a:avLst/>
              <a:gdLst/>
              <a:ahLst/>
              <a:cxnLst/>
              <a:rect l="l" t="t" r="r" b="b"/>
              <a:pathLst>
                <a:path w="571970" h="241622">
                  <a:moveTo>
                    <a:pt x="106947" y="0"/>
                  </a:moveTo>
                  <a:lnTo>
                    <a:pt x="465023" y="0"/>
                  </a:lnTo>
                  <a:cubicBezTo>
                    <a:pt x="493387" y="0"/>
                    <a:pt x="520590" y="11268"/>
                    <a:pt x="540646" y="31324"/>
                  </a:cubicBezTo>
                  <a:cubicBezTo>
                    <a:pt x="560703" y="51381"/>
                    <a:pt x="571970" y="78583"/>
                    <a:pt x="571970" y="106947"/>
                  </a:cubicBezTo>
                  <a:lnTo>
                    <a:pt x="571970" y="134674"/>
                  </a:lnTo>
                  <a:cubicBezTo>
                    <a:pt x="571970" y="163038"/>
                    <a:pt x="560703" y="190241"/>
                    <a:pt x="540646" y="210297"/>
                  </a:cubicBezTo>
                  <a:cubicBezTo>
                    <a:pt x="520590" y="230354"/>
                    <a:pt x="493387" y="241622"/>
                    <a:pt x="465023" y="241622"/>
                  </a:cubicBezTo>
                  <a:lnTo>
                    <a:pt x="106947" y="241622"/>
                  </a:lnTo>
                  <a:cubicBezTo>
                    <a:pt x="78583" y="241622"/>
                    <a:pt x="51381" y="230354"/>
                    <a:pt x="31324" y="210297"/>
                  </a:cubicBezTo>
                  <a:cubicBezTo>
                    <a:pt x="11268" y="190241"/>
                    <a:pt x="0" y="163038"/>
                    <a:pt x="0" y="134674"/>
                  </a:cubicBezTo>
                  <a:lnTo>
                    <a:pt x="0" y="106947"/>
                  </a:lnTo>
                  <a:cubicBezTo>
                    <a:pt x="0" y="78583"/>
                    <a:pt x="11268" y="51381"/>
                    <a:pt x="31324" y="31324"/>
                  </a:cubicBezTo>
                  <a:cubicBezTo>
                    <a:pt x="51381" y="11268"/>
                    <a:pt x="78583" y="0"/>
                    <a:pt x="106947" y="0"/>
                  </a:cubicBezTo>
                  <a:close/>
                </a:path>
              </a:pathLst>
            </a:custGeom>
            <a:solidFill>
              <a:srgbClr val="E6E6E6"/>
            </a:solidFill>
          </p:spPr>
          <p:txBody>
            <a:bodyPr anchor="ctr"/>
            <a:lstStyle/>
            <a:p>
              <a:endParaRPr lang="en-US"/>
            </a:p>
          </p:txBody>
        </p:sp>
        <p:sp>
          <p:nvSpPr>
            <p:cNvPr id="9" name="TextBox 9"/>
            <p:cNvSpPr txBox="1"/>
            <p:nvPr/>
          </p:nvSpPr>
          <p:spPr>
            <a:xfrm>
              <a:off x="6687" y="-44369"/>
              <a:ext cx="571970" cy="317822"/>
            </a:xfrm>
            <a:prstGeom prst="rect">
              <a:avLst/>
            </a:prstGeom>
          </p:spPr>
          <p:txBody>
            <a:bodyPr lIns="50800" tIns="50800" rIns="50800" bIns="50800" rtlCol="0" anchor="ctr"/>
            <a:lstStyle/>
            <a:p>
              <a:pPr algn="ctr">
                <a:lnSpc>
                  <a:spcPts val="2800"/>
                </a:lnSpc>
              </a:pPr>
              <a:r>
                <a:rPr lang="en-US" sz="2000" dirty="0">
                  <a:solidFill>
                    <a:srgbClr val="2F3360"/>
                  </a:solidFill>
                  <a:latin typeface="Calibri (MS)"/>
                  <a:ea typeface="Calibri (MS)"/>
                  <a:cs typeface="Calibri (MS)"/>
                  <a:sym typeface="Calibri (MS)"/>
                </a:rPr>
                <a:t>Data Cleaning &amp; Feature Engineering</a:t>
              </a:r>
            </a:p>
          </p:txBody>
        </p:sp>
      </p:grpSp>
      <p:grpSp>
        <p:nvGrpSpPr>
          <p:cNvPr id="10" name="Group 10"/>
          <p:cNvGrpSpPr/>
          <p:nvPr/>
        </p:nvGrpSpPr>
        <p:grpSpPr>
          <a:xfrm>
            <a:off x="9174462" y="2795154"/>
            <a:ext cx="2623780" cy="2071194"/>
            <a:chOff x="27325" y="14017"/>
            <a:chExt cx="918137" cy="724771"/>
          </a:xfrm>
        </p:grpSpPr>
        <p:sp>
          <p:nvSpPr>
            <p:cNvPr id="11" name="Freeform 11"/>
            <p:cNvSpPr/>
            <p:nvPr/>
          </p:nvSpPr>
          <p:spPr>
            <a:xfrm>
              <a:off x="27325" y="14017"/>
              <a:ext cx="918137" cy="724771"/>
            </a:xfrm>
            <a:custGeom>
              <a:avLst/>
              <a:gdLst/>
              <a:ahLst/>
              <a:cxnLst/>
              <a:rect l="l" t="t" r="r" b="b"/>
              <a:pathLst>
                <a:path w="918137" h="724771">
                  <a:moveTo>
                    <a:pt x="503118" y="20071"/>
                  </a:moveTo>
                  <a:lnTo>
                    <a:pt x="901414" y="328298"/>
                  </a:lnTo>
                  <a:cubicBezTo>
                    <a:pt x="911962" y="336461"/>
                    <a:pt x="918137" y="349047"/>
                    <a:pt x="918137" y="362385"/>
                  </a:cubicBezTo>
                  <a:cubicBezTo>
                    <a:pt x="918137" y="375723"/>
                    <a:pt x="911962" y="388310"/>
                    <a:pt x="901414" y="396473"/>
                  </a:cubicBezTo>
                  <a:lnTo>
                    <a:pt x="503118" y="704700"/>
                  </a:lnTo>
                  <a:cubicBezTo>
                    <a:pt x="477181" y="724771"/>
                    <a:pt x="440956" y="724771"/>
                    <a:pt x="415020" y="704700"/>
                  </a:cubicBezTo>
                  <a:lnTo>
                    <a:pt x="16724" y="396473"/>
                  </a:lnTo>
                  <a:cubicBezTo>
                    <a:pt x="6175" y="388310"/>
                    <a:pt x="0" y="375723"/>
                    <a:pt x="0" y="362385"/>
                  </a:cubicBezTo>
                  <a:cubicBezTo>
                    <a:pt x="0" y="349047"/>
                    <a:pt x="6175" y="336461"/>
                    <a:pt x="16724" y="328298"/>
                  </a:cubicBezTo>
                  <a:lnTo>
                    <a:pt x="415020" y="20071"/>
                  </a:lnTo>
                  <a:cubicBezTo>
                    <a:pt x="440956" y="0"/>
                    <a:pt x="477181" y="0"/>
                    <a:pt x="503118" y="20071"/>
                  </a:cubicBezTo>
                  <a:close/>
                </a:path>
              </a:pathLst>
            </a:custGeom>
            <a:solidFill>
              <a:srgbClr val="E6E6E6"/>
            </a:solidFill>
          </p:spPr>
        </p:sp>
        <p:sp>
          <p:nvSpPr>
            <p:cNvPr id="12" name="TextBox 12"/>
            <p:cNvSpPr txBox="1"/>
            <p:nvPr/>
          </p:nvSpPr>
          <p:spPr>
            <a:xfrm>
              <a:off x="160848" y="88760"/>
              <a:ext cx="638392" cy="570228"/>
            </a:xfrm>
            <a:prstGeom prst="rect">
              <a:avLst/>
            </a:prstGeom>
          </p:spPr>
          <p:txBody>
            <a:bodyPr lIns="50800" tIns="50800" rIns="50800" bIns="50800" rtlCol="0" anchor="ctr"/>
            <a:lstStyle/>
            <a:p>
              <a:pPr algn="ctr">
                <a:lnSpc>
                  <a:spcPts val="2800"/>
                </a:lnSpc>
              </a:pPr>
              <a:r>
                <a:rPr lang="en-US" sz="2000" dirty="0">
                  <a:solidFill>
                    <a:srgbClr val="2F3360"/>
                  </a:solidFill>
                  <a:latin typeface="Calibri (MS)"/>
                  <a:ea typeface="Calibri (MS)"/>
                  <a:cs typeface="Calibri (MS)"/>
                  <a:sym typeface="Calibri (MS)"/>
                </a:rPr>
                <a:t>Methodological Branch</a:t>
              </a:r>
            </a:p>
          </p:txBody>
        </p:sp>
      </p:grpSp>
      <p:grpSp>
        <p:nvGrpSpPr>
          <p:cNvPr id="13" name="Group 13"/>
          <p:cNvGrpSpPr/>
          <p:nvPr/>
        </p:nvGrpSpPr>
        <p:grpSpPr>
          <a:xfrm>
            <a:off x="9219528" y="8185860"/>
            <a:ext cx="2693588" cy="642566"/>
            <a:chOff x="0" y="-41702"/>
            <a:chExt cx="709422" cy="294498"/>
          </a:xfrm>
        </p:grpSpPr>
        <p:sp>
          <p:nvSpPr>
            <p:cNvPr id="14" name="Freeform 14"/>
            <p:cNvSpPr/>
            <p:nvPr/>
          </p:nvSpPr>
          <p:spPr>
            <a:xfrm>
              <a:off x="0" y="0"/>
              <a:ext cx="709422" cy="218298"/>
            </a:xfrm>
            <a:custGeom>
              <a:avLst/>
              <a:gdLst/>
              <a:ahLst/>
              <a:cxnLst/>
              <a:rect l="l" t="t" r="r" b="b"/>
              <a:pathLst>
                <a:path w="709422" h="218298">
                  <a:moveTo>
                    <a:pt x="86226" y="0"/>
                  </a:moveTo>
                  <a:lnTo>
                    <a:pt x="623196" y="0"/>
                  </a:lnTo>
                  <a:cubicBezTo>
                    <a:pt x="670818" y="0"/>
                    <a:pt x="709422" y="38605"/>
                    <a:pt x="709422" y="86226"/>
                  </a:cubicBezTo>
                  <a:lnTo>
                    <a:pt x="709422" y="132071"/>
                  </a:lnTo>
                  <a:cubicBezTo>
                    <a:pt x="709422" y="179693"/>
                    <a:pt x="670818" y="218298"/>
                    <a:pt x="623196" y="218298"/>
                  </a:cubicBezTo>
                  <a:lnTo>
                    <a:pt x="86226" y="218298"/>
                  </a:lnTo>
                  <a:cubicBezTo>
                    <a:pt x="38605" y="218298"/>
                    <a:pt x="0" y="179693"/>
                    <a:pt x="0" y="132071"/>
                  </a:cubicBezTo>
                  <a:lnTo>
                    <a:pt x="0" y="86226"/>
                  </a:lnTo>
                  <a:cubicBezTo>
                    <a:pt x="0" y="38605"/>
                    <a:pt x="38605" y="0"/>
                    <a:pt x="86226" y="0"/>
                  </a:cubicBezTo>
                  <a:close/>
                </a:path>
              </a:pathLst>
            </a:custGeom>
            <a:solidFill>
              <a:srgbClr val="E6E6E6"/>
            </a:solidFill>
            <a:ln cap="rnd">
              <a:noFill/>
              <a:prstDash val="solid"/>
              <a:round/>
            </a:ln>
          </p:spPr>
        </p:sp>
        <p:sp>
          <p:nvSpPr>
            <p:cNvPr id="15" name="TextBox 15"/>
            <p:cNvSpPr txBox="1"/>
            <p:nvPr/>
          </p:nvSpPr>
          <p:spPr>
            <a:xfrm>
              <a:off x="0" y="-41702"/>
              <a:ext cx="709422" cy="294498"/>
            </a:xfrm>
            <a:prstGeom prst="rect">
              <a:avLst/>
            </a:prstGeom>
          </p:spPr>
          <p:txBody>
            <a:bodyPr lIns="50800" tIns="50800" rIns="50800" bIns="50800" rtlCol="0" anchor="ctr"/>
            <a:lstStyle/>
            <a:p>
              <a:pPr marL="0" lvl="0" indent="0" algn="ctr">
                <a:lnSpc>
                  <a:spcPts val="2800"/>
                </a:lnSpc>
                <a:spcBef>
                  <a:spcPct val="0"/>
                </a:spcBef>
              </a:pPr>
              <a:r>
                <a:rPr lang="en-US" sz="2000" dirty="0">
                  <a:solidFill>
                    <a:srgbClr val="2F3360"/>
                  </a:solidFill>
                  <a:latin typeface="Calibri (MS)"/>
                  <a:ea typeface="Calibri (MS)"/>
                  <a:cs typeface="Calibri (MS)"/>
                  <a:sym typeface="Calibri (MS)"/>
                </a:rPr>
                <a:t>Unified Web Application</a:t>
              </a:r>
            </a:p>
          </p:txBody>
        </p:sp>
      </p:grpSp>
      <p:grpSp>
        <p:nvGrpSpPr>
          <p:cNvPr id="16" name="Group 16"/>
          <p:cNvGrpSpPr/>
          <p:nvPr/>
        </p:nvGrpSpPr>
        <p:grpSpPr>
          <a:xfrm>
            <a:off x="4063658" y="7907929"/>
            <a:ext cx="2394053" cy="1690452"/>
            <a:chOff x="0" y="0"/>
            <a:chExt cx="680300" cy="513086"/>
          </a:xfrm>
        </p:grpSpPr>
        <p:sp>
          <p:nvSpPr>
            <p:cNvPr id="17" name="Freeform 17"/>
            <p:cNvSpPr/>
            <p:nvPr/>
          </p:nvSpPr>
          <p:spPr>
            <a:xfrm>
              <a:off x="0" y="0"/>
              <a:ext cx="680300" cy="513086"/>
            </a:xfrm>
            <a:custGeom>
              <a:avLst/>
              <a:gdLst/>
              <a:ahLst/>
              <a:cxnLst/>
              <a:rect l="l" t="t" r="r" b="b"/>
              <a:pathLst>
                <a:path w="680300" h="513086">
                  <a:moveTo>
                    <a:pt x="256543" y="0"/>
                  </a:moveTo>
                  <a:lnTo>
                    <a:pt x="423758" y="0"/>
                  </a:lnTo>
                  <a:cubicBezTo>
                    <a:pt x="491797" y="0"/>
                    <a:pt x="557050" y="27029"/>
                    <a:pt x="605161" y="75140"/>
                  </a:cubicBezTo>
                  <a:cubicBezTo>
                    <a:pt x="653272" y="123251"/>
                    <a:pt x="680300" y="188504"/>
                    <a:pt x="680300" y="256543"/>
                  </a:cubicBezTo>
                  <a:lnTo>
                    <a:pt x="680300" y="256543"/>
                  </a:lnTo>
                  <a:cubicBezTo>
                    <a:pt x="680300" y="398228"/>
                    <a:pt x="565442" y="513086"/>
                    <a:pt x="423758" y="513086"/>
                  </a:cubicBezTo>
                  <a:lnTo>
                    <a:pt x="256543" y="513086"/>
                  </a:lnTo>
                  <a:cubicBezTo>
                    <a:pt x="188504" y="513086"/>
                    <a:pt x="123251" y="486057"/>
                    <a:pt x="75140" y="437946"/>
                  </a:cubicBezTo>
                  <a:cubicBezTo>
                    <a:pt x="27029" y="389835"/>
                    <a:pt x="0" y="324582"/>
                    <a:pt x="0" y="256543"/>
                  </a:cubicBezTo>
                  <a:lnTo>
                    <a:pt x="0" y="256543"/>
                  </a:lnTo>
                  <a:cubicBezTo>
                    <a:pt x="0" y="188504"/>
                    <a:pt x="27029" y="123251"/>
                    <a:pt x="75140" y="75140"/>
                  </a:cubicBezTo>
                  <a:cubicBezTo>
                    <a:pt x="123251" y="27029"/>
                    <a:pt x="188504" y="0"/>
                    <a:pt x="256543" y="0"/>
                  </a:cubicBezTo>
                  <a:close/>
                </a:path>
              </a:pathLst>
            </a:custGeom>
            <a:solidFill>
              <a:srgbClr val="E6E6E6"/>
            </a:solidFill>
            <a:ln cap="rnd">
              <a:noFill/>
              <a:prstDash val="solid"/>
              <a:round/>
            </a:ln>
          </p:spPr>
        </p:sp>
        <p:sp>
          <p:nvSpPr>
            <p:cNvPr id="18" name="TextBox 18"/>
            <p:cNvSpPr txBox="1"/>
            <p:nvPr/>
          </p:nvSpPr>
          <p:spPr>
            <a:xfrm>
              <a:off x="0" y="-76200"/>
              <a:ext cx="680300" cy="589286"/>
            </a:xfrm>
            <a:prstGeom prst="rect">
              <a:avLst/>
            </a:prstGeom>
          </p:spPr>
          <p:txBody>
            <a:bodyPr lIns="50800" tIns="50800" rIns="50800" bIns="50800" rtlCol="0" anchor="ctr"/>
            <a:lstStyle/>
            <a:p>
              <a:pPr algn="ctr">
                <a:lnSpc>
                  <a:spcPts val="2800"/>
                </a:lnSpc>
              </a:pPr>
              <a:r>
                <a:rPr lang="en-US" sz="2000">
                  <a:solidFill>
                    <a:srgbClr val="2F3360"/>
                  </a:solidFill>
                  <a:latin typeface="Calibri (MS)"/>
                  <a:ea typeface="Calibri (MS)"/>
                  <a:cs typeface="Calibri (MS)"/>
                  <a:sym typeface="Calibri (MS)"/>
                </a:rPr>
                <a:t>Outputs:</a:t>
              </a:r>
            </a:p>
            <a:p>
              <a:pPr algn="ctr">
                <a:lnSpc>
                  <a:spcPts val="2800"/>
                </a:lnSpc>
              </a:pPr>
              <a:r>
                <a:rPr lang="en-US" sz="2000">
                  <a:solidFill>
                    <a:srgbClr val="2F3360"/>
                  </a:solidFill>
                  <a:latin typeface="Calibri (MS)"/>
                  <a:ea typeface="Calibri (MS)"/>
                  <a:cs typeface="Calibri (MS)"/>
                  <a:sym typeface="Calibri (MS)"/>
                </a:rPr>
                <a:t>Valuation Reports</a:t>
              </a:r>
            </a:p>
            <a:p>
              <a:pPr algn="ctr">
                <a:lnSpc>
                  <a:spcPts val="2800"/>
                </a:lnSpc>
              </a:pPr>
              <a:r>
                <a:rPr lang="en-US" sz="2000">
                  <a:solidFill>
                    <a:srgbClr val="2F3360"/>
                  </a:solidFill>
                  <a:latin typeface="Calibri (MS)"/>
                  <a:ea typeface="Calibri (MS)"/>
                  <a:cs typeface="Calibri (MS)"/>
                  <a:sym typeface="Calibri (MS)"/>
                </a:rPr>
                <a:t>Price Forecasts</a:t>
              </a:r>
            </a:p>
            <a:p>
              <a:pPr marL="0" lvl="0" indent="0" algn="ctr">
                <a:lnSpc>
                  <a:spcPts val="2800"/>
                </a:lnSpc>
                <a:spcBef>
                  <a:spcPct val="0"/>
                </a:spcBef>
              </a:pPr>
              <a:r>
                <a:rPr lang="en-US" sz="2000">
                  <a:solidFill>
                    <a:srgbClr val="2F3360"/>
                  </a:solidFill>
                  <a:latin typeface="Calibri (MS)"/>
                  <a:ea typeface="Calibri (MS)"/>
                  <a:cs typeface="Calibri (MS)"/>
                  <a:sym typeface="Calibri (MS)"/>
                </a:rPr>
                <a:t>Market Scenarios</a:t>
              </a:r>
            </a:p>
          </p:txBody>
        </p:sp>
      </p:grpSp>
      <p:grpSp>
        <p:nvGrpSpPr>
          <p:cNvPr id="20" name="Group 20"/>
          <p:cNvGrpSpPr/>
          <p:nvPr/>
        </p:nvGrpSpPr>
        <p:grpSpPr>
          <a:xfrm>
            <a:off x="5938511" y="5161644"/>
            <a:ext cx="3100042" cy="1118171"/>
            <a:chOff x="-3672" y="-53191"/>
            <a:chExt cx="816472" cy="294498"/>
          </a:xfrm>
        </p:grpSpPr>
        <p:sp>
          <p:nvSpPr>
            <p:cNvPr id="21" name="Freeform 21"/>
            <p:cNvSpPr/>
            <p:nvPr/>
          </p:nvSpPr>
          <p:spPr>
            <a:xfrm>
              <a:off x="0" y="0"/>
              <a:ext cx="812800" cy="218298"/>
            </a:xfrm>
            <a:custGeom>
              <a:avLst/>
              <a:gdLst/>
              <a:ahLst/>
              <a:cxnLst/>
              <a:rect l="l" t="t" r="r" b="b"/>
              <a:pathLst>
                <a:path w="812800" h="218298">
                  <a:moveTo>
                    <a:pt x="75259" y="0"/>
                  </a:moveTo>
                  <a:lnTo>
                    <a:pt x="737541" y="0"/>
                  </a:lnTo>
                  <a:cubicBezTo>
                    <a:pt x="779105" y="0"/>
                    <a:pt x="812800" y="33695"/>
                    <a:pt x="812800" y="75259"/>
                  </a:cubicBezTo>
                  <a:lnTo>
                    <a:pt x="812800" y="143038"/>
                  </a:lnTo>
                  <a:cubicBezTo>
                    <a:pt x="812800" y="184603"/>
                    <a:pt x="779105" y="218298"/>
                    <a:pt x="737541" y="218298"/>
                  </a:cubicBezTo>
                  <a:lnTo>
                    <a:pt x="75259" y="218298"/>
                  </a:lnTo>
                  <a:cubicBezTo>
                    <a:pt x="33695" y="218298"/>
                    <a:pt x="0" y="184603"/>
                    <a:pt x="0" y="143038"/>
                  </a:cubicBezTo>
                  <a:lnTo>
                    <a:pt x="0" y="75259"/>
                  </a:lnTo>
                  <a:cubicBezTo>
                    <a:pt x="0" y="33695"/>
                    <a:pt x="33695" y="0"/>
                    <a:pt x="75259" y="0"/>
                  </a:cubicBezTo>
                  <a:close/>
                </a:path>
              </a:pathLst>
            </a:custGeom>
            <a:solidFill>
              <a:srgbClr val="E6E6E6"/>
            </a:solidFill>
            <a:ln cap="rnd">
              <a:noFill/>
              <a:prstDash val="solid"/>
              <a:round/>
            </a:ln>
          </p:spPr>
        </p:sp>
        <p:sp>
          <p:nvSpPr>
            <p:cNvPr id="22" name="TextBox 22"/>
            <p:cNvSpPr txBox="1"/>
            <p:nvPr/>
          </p:nvSpPr>
          <p:spPr>
            <a:xfrm>
              <a:off x="-3672" y="-53191"/>
              <a:ext cx="812800" cy="294498"/>
            </a:xfrm>
            <a:prstGeom prst="rect">
              <a:avLst/>
            </a:prstGeom>
          </p:spPr>
          <p:txBody>
            <a:bodyPr lIns="50800" tIns="50800" rIns="50800" bIns="50800" rtlCol="0" anchor="ctr"/>
            <a:lstStyle/>
            <a:p>
              <a:pPr marL="0" lvl="0" indent="0" algn="ctr">
                <a:lnSpc>
                  <a:spcPts val="2800"/>
                </a:lnSpc>
                <a:spcBef>
                  <a:spcPct val="0"/>
                </a:spcBef>
              </a:pPr>
              <a:r>
                <a:rPr lang="en-US" sz="2000">
                  <a:solidFill>
                    <a:srgbClr val="2F3360"/>
                  </a:solidFill>
                  <a:latin typeface="Calibri (MS)"/>
                  <a:ea typeface="Calibri (MS)"/>
                  <a:cs typeface="Calibri (MS)"/>
                  <a:sym typeface="Calibri (MS)"/>
                </a:rPr>
                <a:t>Comparative Market Analysis (CMA)</a:t>
              </a:r>
            </a:p>
          </p:txBody>
        </p:sp>
      </p:grpSp>
      <p:grpSp>
        <p:nvGrpSpPr>
          <p:cNvPr id="50" name="Group 49">
            <a:extLst>
              <a:ext uri="{FF2B5EF4-FFF2-40B4-BE49-F238E27FC236}">
                <a16:creationId xmlns:a16="http://schemas.microsoft.com/office/drawing/2014/main" id="{C8B55F08-84A4-B8DA-6EAB-041644AF36EC}"/>
              </a:ext>
            </a:extLst>
          </p:cNvPr>
          <p:cNvGrpSpPr/>
          <p:nvPr/>
        </p:nvGrpSpPr>
        <p:grpSpPr>
          <a:xfrm>
            <a:off x="5761953" y="4902831"/>
            <a:ext cx="3457575" cy="1483415"/>
            <a:chOff x="5761953" y="4902831"/>
            <a:chExt cx="3457575" cy="1483415"/>
          </a:xfrm>
        </p:grpSpPr>
        <p:sp>
          <p:nvSpPr>
            <p:cNvPr id="24" name="Freeform 24"/>
            <p:cNvSpPr/>
            <p:nvPr/>
          </p:nvSpPr>
          <p:spPr>
            <a:xfrm>
              <a:off x="5761953" y="5192153"/>
              <a:ext cx="3457575" cy="1194093"/>
            </a:xfrm>
            <a:custGeom>
              <a:avLst/>
              <a:gdLst/>
              <a:ahLst/>
              <a:cxnLst/>
              <a:rect l="l" t="t" r="r" b="b"/>
              <a:pathLst>
                <a:path w="910637" h="314494">
                  <a:moveTo>
                    <a:pt x="67174" y="0"/>
                  </a:moveTo>
                  <a:lnTo>
                    <a:pt x="843464" y="0"/>
                  </a:lnTo>
                  <a:cubicBezTo>
                    <a:pt x="880562" y="0"/>
                    <a:pt x="910637" y="30075"/>
                    <a:pt x="910637" y="67174"/>
                  </a:cubicBezTo>
                  <a:lnTo>
                    <a:pt x="910637" y="247320"/>
                  </a:lnTo>
                  <a:cubicBezTo>
                    <a:pt x="910637" y="284419"/>
                    <a:pt x="880562" y="314494"/>
                    <a:pt x="843464" y="314494"/>
                  </a:cubicBezTo>
                  <a:lnTo>
                    <a:pt x="67174" y="314494"/>
                  </a:lnTo>
                  <a:cubicBezTo>
                    <a:pt x="49358" y="314494"/>
                    <a:pt x="32272" y="307417"/>
                    <a:pt x="19675" y="294819"/>
                  </a:cubicBezTo>
                  <a:cubicBezTo>
                    <a:pt x="7077" y="282222"/>
                    <a:pt x="0" y="265136"/>
                    <a:pt x="0" y="247320"/>
                  </a:cubicBezTo>
                  <a:lnTo>
                    <a:pt x="0" y="67174"/>
                  </a:lnTo>
                  <a:cubicBezTo>
                    <a:pt x="0" y="30075"/>
                    <a:pt x="30075" y="0"/>
                    <a:pt x="67174" y="0"/>
                  </a:cubicBezTo>
                  <a:close/>
                </a:path>
              </a:pathLst>
            </a:custGeom>
            <a:solidFill>
              <a:srgbClr val="000000">
                <a:alpha val="0"/>
              </a:srgbClr>
            </a:solidFill>
            <a:ln w="38100" cap="rnd">
              <a:solidFill>
                <a:srgbClr val="E6E6E6"/>
              </a:solidFill>
              <a:prstDash val="solid"/>
              <a:round/>
            </a:ln>
          </p:spPr>
          <p:txBody>
            <a:bodyPr/>
            <a:lstStyle/>
            <a:p>
              <a:endParaRPr lang="en-US" dirty="0"/>
            </a:p>
          </p:txBody>
        </p:sp>
        <p:sp>
          <p:nvSpPr>
            <p:cNvPr id="25" name="TextBox 25"/>
            <p:cNvSpPr txBox="1"/>
            <p:nvPr/>
          </p:nvSpPr>
          <p:spPr>
            <a:xfrm>
              <a:off x="5761953" y="4902831"/>
              <a:ext cx="3457575" cy="1483415"/>
            </a:xfrm>
            <a:prstGeom prst="rect">
              <a:avLst/>
            </a:prstGeom>
          </p:spPr>
          <p:txBody>
            <a:bodyPr lIns="50800" tIns="50800" rIns="50800" bIns="50800" rtlCol="0" anchor="ctr"/>
            <a:lstStyle/>
            <a:p>
              <a:pPr algn="ctr">
                <a:lnSpc>
                  <a:spcPts val="2800"/>
                </a:lnSpc>
              </a:pPr>
              <a:endParaRPr/>
            </a:p>
          </p:txBody>
        </p:sp>
      </p:grpSp>
      <p:sp>
        <p:nvSpPr>
          <p:cNvPr id="26" name="TextBox 26"/>
          <p:cNvSpPr txBox="1"/>
          <p:nvPr/>
        </p:nvSpPr>
        <p:spPr>
          <a:xfrm>
            <a:off x="1028700" y="2602697"/>
            <a:ext cx="6179580" cy="2286008"/>
          </a:xfrm>
          <a:prstGeom prst="rect">
            <a:avLst/>
          </a:prstGeom>
        </p:spPr>
        <p:txBody>
          <a:bodyPr lIns="0" tIns="0" rIns="0" bIns="0" rtlCol="0" anchor="t">
            <a:spAutoFit/>
          </a:bodyPr>
          <a:lstStyle/>
          <a:p>
            <a:pPr algn="l">
              <a:lnSpc>
                <a:spcPts val="8970"/>
              </a:lnSpc>
            </a:pPr>
            <a:r>
              <a:rPr lang="en-US" sz="7800" spc="70">
                <a:solidFill>
                  <a:srgbClr val="FFFFFF"/>
                </a:solidFill>
                <a:latin typeface="Barlow SemiCondensed"/>
                <a:ea typeface="Barlow SemiCondensed"/>
                <a:cs typeface="Barlow SemiCondensed"/>
                <a:sym typeface="Barlow SemiCondensed"/>
              </a:rPr>
              <a:t>METHODOLOGY OVERVIEW</a:t>
            </a:r>
          </a:p>
        </p:txBody>
      </p:sp>
      <p:sp>
        <p:nvSpPr>
          <p:cNvPr id="29" name="AutoShape 29"/>
          <p:cNvSpPr/>
          <p:nvPr/>
        </p:nvSpPr>
        <p:spPr>
          <a:xfrm rot="19851907" flipH="1">
            <a:off x="7488293" y="3959319"/>
            <a:ext cx="2390264" cy="1417161"/>
          </a:xfrm>
          <a:prstGeom prst="arc">
            <a:avLst>
              <a:gd name="adj1" fmla="val 12651154"/>
              <a:gd name="adj2" fmla="val 21233181"/>
            </a:avLst>
          </a:prstGeom>
          <a:ln w="38100" cap="flat">
            <a:solidFill>
              <a:srgbClr val="FFFFFF"/>
            </a:solidFill>
            <a:prstDash val="solid"/>
            <a:headEnd type="none" w="sm" len="sm"/>
            <a:tailEnd type="arrow" w="med" len="sm"/>
          </a:ln>
        </p:spPr>
      </p:sp>
      <p:sp>
        <p:nvSpPr>
          <p:cNvPr id="30" name="AutoShape 30"/>
          <p:cNvSpPr/>
          <p:nvPr/>
        </p:nvSpPr>
        <p:spPr>
          <a:xfrm>
            <a:off x="9725085" y="3758580"/>
            <a:ext cx="5151681" cy="1754070"/>
          </a:xfrm>
          <a:prstGeom prst="arc">
            <a:avLst>
              <a:gd name="adj1" fmla="val 14203445"/>
              <a:gd name="adj2" fmla="val 21498187"/>
            </a:avLst>
          </a:prstGeom>
          <a:ln w="38100" cap="flat">
            <a:solidFill>
              <a:srgbClr val="FFFFFF"/>
            </a:solidFill>
            <a:prstDash val="solid"/>
            <a:headEnd type="none" w="sm" len="sm"/>
            <a:tailEnd type="arrow" w="med" len="sm"/>
          </a:ln>
        </p:spPr>
      </p:sp>
      <p:grpSp>
        <p:nvGrpSpPr>
          <p:cNvPr id="31" name="Group 31"/>
          <p:cNvGrpSpPr/>
          <p:nvPr/>
        </p:nvGrpSpPr>
        <p:grpSpPr>
          <a:xfrm>
            <a:off x="11333136" y="4318486"/>
            <a:ext cx="6801562" cy="3381406"/>
            <a:chOff x="0" y="-385762"/>
            <a:chExt cx="9068750" cy="4508542"/>
          </a:xfrm>
        </p:grpSpPr>
        <p:grpSp>
          <p:nvGrpSpPr>
            <p:cNvPr id="32" name="Group 32"/>
            <p:cNvGrpSpPr/>
            <p:nvPr/>
          </p:nvGrpSpPr>
          <p:grpSpPr>
            <a:xfrm>
              <a:off x="0" y="-385762"/>
              <a:ext cx="9068750" cy="4508542"/>
              <a:chOff x="0" y="-76200"/>
              <a:chExt cx="1791358" cy="890576"/>
            </a:xfrm>
          </p:grpSpPr>
          <p:sp>
            <p:nvSpPr>
              <p:cNvPr id="33" name="Freeform 33"/>
              <p:cNvSpPr/>
              <p:nvPr/>
            </p:nvSpPr>
            <p:spPr>
              <a:xfrm>
                <a:off x="0" y="0"/>
                <a:ext cx="1791358" cy="814376"/>
              </a:xfrm>
              <a:custGeom>
                <a:avLst/>
                <a:gdLst/>
                <a:ahLst/>
                <a:cxnLst/>
                <a:rect l="l" t="t" r="r" b="b"/>
                <a:pathLst>
                  <a:path w="1791358" h="814376">
                    <a:moveTo>
                      <a:pt x="34148" y="0"/>
                    </a:moveTo>
                    <a:lnTo>
                      <a:pt x="1757210" y="0"/>
                    </a:lnTo>
                    <a:cubicBezTo>
                      <a:pt x="1766267" y="0"/>
                      <a:pt x="1774952" y="3598"/>
                      <a:pt x="1781356" y="10002"/>
                    </a:cubicBezTo>
                    <a:cubicBezTo>
                      <a:pt x="1787760" y="16406"/>
                      <a:pt x="1791358" y="25091"/>
                      <a:pt x="1791358" y="34148"/>
                    </a:cubicBezTo>
                    <a:lnTo>
                      <a:pt x="1791358" y="780229"/>
                    </a:lnTo>
                    <a:cubicBezTo>
                      <a:pt x="1791358" y="799088"/>
                      <a:pt x="1776069" y="814376"/>
                      <a:pt x="1757210" y="814376"/>
                    </a:cubicBezTo>
                    <a:lnTo>
                      <a:pt x="34148" y="814376"/>
                    </a:lnTo>
                    <a:cubicBezTo>
                      <a:pt x="15288" y="814376"/>
                      <a:pt x="0" y="799088"/>
                      <a:pt x="0" y="780229"/>
                    </a:cubicBezTo>
                    <a:lnTo>
                      <a:pt x="0" y="34148"/>
                    </a:lnTo>
                    <a:cubicBezTo>
                      <a:pt x="0" y="15288"/>
                      <a:pt x="15288" y="0"/>
                      <a:pt x="34148" y="0"/>
                    </a:cubicBezTo>
                    <a:close/>
                  </a:path>
                </a:pathLst>
              </a:custGeom>
              <a:solidFill>
                <a:srgbClr val="000000">
                  <a:alpha val="0"/>
                </a:srgbClr>
              </a:solidFill>
              <a:ln w="38100" cap="rnd">
                <a:solidFill>
                  <a:srgbClr val="E6E6E6"/>
                </a:solidFill>
                <a:prstDash val="solid"/>
                <a:round/>
              </a:ln>
            </p:spPr>
          </p:sp>
          <p:sp>
            <p:nvSpPr>
              <p:cNvPr id="34" name="TextBox 34"/>
              <p:cNvSpPr txBox="1"/>
              <p:nvPr/>
            </p:nvSpPr>
            <p:spPr>
              <a:xfrm>
                <a:off x="0" y="-76200"/>
                <a:ext cx="1791358" cy="890576"/>
              </a:xfrm>
              <a:prstGeom prst="rect">
                <a:avLst/>
              </a:prstGeom>
            </p:spPr>
            <p:txBody>
              <a:bodyPr lIns="50800" tIns="50800" rIns="50800" bIns="50800" rtlCol="0" anchor="ctr"/>
              <a:lstStyle/>
              <a:p>
                <a:pPr algn="ctr">
                  <a:lnSpc>
                    <a:spcPts val="2800"/>
                  </a:lnSpc>
                </a:pPr>
                <a:endParaRPr/>
              </a:p>
            </p:txBody>
          </p:sp>
        </p:grpSp>
        <p:grpSp>
          <p:nvGrpSpPr>
            <p:cNvPr id="35" name="Group 35"/>
            <p:cNvGrpSpPr/>
            <p:nvPr/>
          </p:nvGrpSpPr>
          <p:grpSpPr>
            <a:xfrm>
              <a:off x="267394" y="512765"/>
              <a:ext cx="4663221" cy="1490894"/>
              <a:chOff x="0" y="-55960"/>
              <a:chExt cx="921130" cy="294498"/>
            </a:xfrm>
          </p:grpSpPr>
          <p:sp>
            <p:nvSpPr>
              <p:cNvPr id="36" name="Freeform 36"/>
              <p:cNvSpPr/>
              <p:nvPr/>
            </p:nvSpPr>
            <p:spPr>
              <a:xfrm>
                <a:off x="0" y="0"/>
                <a:ext cx="921130" cy="218298"/>
              </a:xfrm>
              <a:custGeom>
                <a:avLst/>
                <a:gdLst/>
                <a:ahLst/>
                <a:cxnLst/>
                <a:rect l="l" t="t" r="r" b="b"/>
                <a:pathLst>
                  <a:path w="921130" h="218298">
                    <a:moveTo>
                      <a:pt x="66408" y="0"/>
                    </a:moveTo>
                    <a:lnTo>
                      <a:pt x="854722" y="0"/>
                    </a:lnTo>
                    <a:cubicBezTo>
                      <a:pt x="891398" y="0"/>
                      <a:pt x="921130" y="29732"/>
                      <a:pt x="921130" y="66408"/>
                    </a:cubicBezTo>
                    <a:lnTo>
                      <a:pt x="921130" y="151889"/>
                    </a:lnTo>
                    <a:cubicBezTo>
                      <a:pt x="921130" y="188566"/>
                      <a:pt x="891398" y="218298"/>
                      <a:pt x="854722" y="218298"/>
                    </a:cubicBezTo>
                    <a:lnTo>
                      <a:pt x="66408" y="218298"/>
                    </a:lnTo>
                    <a:cubicBezTo>
                      <a:pt x="29732" y="218298"/>
                      <a:pt x="0" y="188566"/>
                      <a:pt x="0" y="151889"/>
                    </a:cubicBezTo>
                    <a:lnTo>
                      <a:pt x="0" y="66408"/>
                    </a:lnTo>
                    <a:cubicBezTo>
                      <a:pt x="0" y="29732"/>
                      <a:pt x="29732" y="0"/>
                      <a:pt x="66408" y="0"/>
                    </a:cubicBezTo>
                    <a:close/>
                  </a:path>
                </a:pathLst>
              </a:custGeom>
              <a:solidFill>
                <a:srgbClr val="E6E6E6"/>
              </a:solidFill>
              <a:ln cap="rnd">
                <a:noFill/>
                <a:prstDash val="solid"/>
                <a:round/>
              </a:ln>
            </p:spPr>
          </p:sp>
          <p:sp>
            <p:nvSpPr>
              <p:cNvPr id="37" name="TextBox 37"/>
              <p:cNvSpPr txBox="1"/>
              <p:nvPr/>
            </p:nvSpPr>
            <p:spPr>
              <a:xfrm>
                <a:off x="0" y="-55960"/>
                <a:ext cx="921130" cy="294498"/>
              </a:xfrm>
              <a:prstGeom prst="rect">
                <a:avLst/>
              </a:prstGeom>
            </p:spPr>
            <p:txBody>
              <a:bodyPr lIns="50800" tIns="50800" rIns="50800" bIns="50800" rtlCol="0" anchor="ctr"/>
              <a:lstStyle/>
              <a:p>
                <a:pPr algn="ctr">
                  <a:lnSpc>
                    <a:spcPts val="2800"/>
                  </a:lnSpc>
                </a:pPr>
                <a:r>
                  <a:rPr lang="en-US" sz="2000" dirty="0">
                    <a:solidFill>
                      <a:srgbClr val="2F3360"/>
                    </a:solidFill>
                    <a:latin typeface="Calibri (MS)"/>
                    <a:ea typeface="Calibri (MS)"/>
                    <a:cs typeface="Calibri (MS)"/>
                    <a:sym typeface="Calibri (MS)"/>
                  </a:rPr>
                  <a:t>XGBoost Model</a:t>
                </a:r>
              </a:p>
              <a:p>
                <a:pPr marL="0" lvl="0" indent="0" algn="ctr">
                  <a:lnSpc>
                    <a:spcPts val="2800"/>
                  </a:lnSpc>
                  <a:spcBef>
                    <a:spcPct val="0"/>
                  </a:spcBef>
                </a:pPr>
                <a:r>
                  <a:rPr lang="en-US" sz="2000" dirty="0">
                    <a:solidFill>
                      <a:srgbClr val="2F3360"/>
                    </a:solidFill>
                    <a:latin typeface="Calibri (MS)"/>
                    <a:ea typeface="Calibri (MS)"/>
                    <a:cs typeface="Calibri (MS)"/>
                    <a:sym typeface="Calibri (MS)"/>
                  </a:rPr>
                  <a:t>Price Estimation &amp; Forecasting</a:t>
                </a:r>
              </a:p>
            </p:txBody>
          </p:sp>
        </p:grpSp>
        <p:grpSp>
          <p:nvGrpSpPr>
            <p:cNvPr id="38" name="Group 38"/>
            <p:cNvGrpSpPr/>
            <p:nvPr/>
          </p:nvGrpSpPr>
          <p:grpSpPr>
            <a:xfrm>
              <a:off x="5115806" y="542765"/>
              <a:ext cx="3800543" cy="1490894"/>
              <a:chOff x="0" y="-50034"/>
              <a:chExt cx="750725" cy="294498"/>
            </a:xfrm>
          </p:grpSpPr>
          <p:sp>
            <p:nvSpPr>
              <p:cNvPr id="39" name="Freeform 39"/>
              <p:cNvSpPr/>
              <p:nvPr/>
            </p:nvSpPr>
            <p:spPr>
              <a:xfrm>
                <a:off x="0" y="0"/>
                <a:ext cx="750725" cy="218298"/>
              </a:xfrm>
              <a:custGeom>
                <a:avLst/>
                <a:gdLst/>
                <a:ahLst/>
                <a:cxnLst/>
                <a:rect l="l" t="t" r="r" b="b"/>
                <a:pathLst>
                  <a:path w="750725" h="218298">
                    <a:moveTo>
                      <a:pt x="81482" y="0"/>
                    </a:moveTo>
                    <a:lnTo>
                      <a:pt x="669242" y="0"/>
                    </a:lnTo>
                    <a:cubicBezTo>
                      <a:pt x="690853" y="0"/>
                      <a:pt x="711578" y="8585"/>
                      <a:pt x="726859" y="23866"/>
                    </a:cubicBezTo>
                    <a:cubicBezTo>
                      <a:pt x="742140" y="39146"/>
                      <a:pt x="750725" y="59872"/>
                      <a:pt x="750725" y="81482"/>
                    </a:cubicBezTo>
                    <a:lnTo>
                      <a:pt x="750725" y="136815"/>
                    </a:lnTo>
                    <a:cubicBezTo>
                      <a:pt x="750725" y="181817"/>
                      <a:pt x="714244" y="218298"/>
                      <a:pt x="669242" y="218298"/>
                    </a:cubicBezTo>
                    <a:lnTo>
                      <a:pt x="81482" y="218298"/>
                    </a:lnTo>
                    <a:cubicBezTo>
                      <a:pt x="36481" y="218298"/>
                      <a:pt x="0" y="181817"/>
                      <a:pt x="0" y="136815"/>
                    </a:cubicBezTo>
                    <a:lnTo>
                      <a:pt x="0" y="81482"/>
                    </a:lnTo>
                    <a:cubicBezTo>
                      <a:pt x="0" y="36481"/>
                      <a:pt x="36481" y="0"/>
                      <a:pt x="81482" y="0"/>
                    </a:cubicBezTo>
                    <a:close/>
                  </a:path>
                </a:pathLst>
              </a:custGeom>
              <a:solidFill>
                <a:srgbClr val="E6E6E6"/>
              </a:solidFill>
              <a:ln cap="rnd">
                <a:noFill/>
                <a:prstDash val="solid"/>
                <a:round/>
              </a:ln>
            </p:spPr>
          </p:sp>
          <p:sp>
            <p:nvSpPr>
              <p:cNvPr id="40" name="TextBox 40"/>
              <p:cNvSpPr txBox="1"/>
              <p:nvPr/>
            </p:nvSpPr>
            <p:spPr>
              <a:xfrm>
                <a:off x="0" y="-50034"/>
                <a:ext cx="750725" cy="294498"/>
              </a:xfrm>
              <a:prstGeom prst="rect">
                <a:avLst/>
              </a:prstGeom>
            </p:spPr>
            <p:txBody>
              <a:bodyPr lIns="50800" tIns="50800" rIns="50800" bIns="50800" rtlCol="0" anchor="ctr"/>
              <a:lstStyle/>
              <a:p>
                <a:pPr algn="ctr">
                  <a:lnSpc>
                    <a:spcPts val="2800"/>
                  </a:lnSpc>
                </a:pPr>
                <a:r>
                  <a:rPr lang="en-US" sz="2000" dirty="0">
                    <a:solidFill>
                      <a:srgbClr val="2F3360"/>
                    </a:solidFill>
                    <a:latin typeface="Calibri (MS)"/>
                    <a:ea typeface="Calibri (MS)"/>
                    <a:cs typeface="Calibri (MS)"/>
                    <a:sym typeface="Calibri (MS)"/>
                  </a:rPr>
                  <a:t>TimeGAN</a:t>
                </a:r>
              </a:p>
              <a:p>
                <a:pPr marL="0" lvl="0" indent="0" algn="ctr">
                  <a:lnSpc>
                    <a:spcPts val="2800"/>
                  </a:lnSpc>
                  <a:spcBef>
                    <a:spcPct val="0"/>
                  </a:spcBef>
                </a:pPr>
                <a:r>
                  <a:rPr lang="en-US" sz="2000" dirty="0">
                    <a:solidFill>
                      <a:srgbClr val="2F3360"/>
                    </a:solidFill>
                    <a:latin typeface="Calibri (MS)"/>
                    <a:ea typeface="Calibri (MS)"/>
                    <a:cs typeface="Calibri (MS)"/>
                    <a:sym typeface="Calibri (MS)"/>
                  </a:rPr>
                  <a:t>Synthetic data generation</a:t>
                </a:r>
              </a:p>
            </p:txBody>
          </p:sp>
        </p:grpSp>
        <p:grpSp>
          <p:nvGrpSpPr>
            <p:cNvPr id="41" name="Group 41"/>
            <p:cNvGrpSpPr/>
            <p:nvPr/>
          </p:nvGrpSpPr>
          <p:grpSpPr>
            <a:xfrm>
              <a:off x="2693770" y="2559222"/>
              <a:ext cx="4663221" cy="1490894"/>
              <a:chOff x="0" y="-43060"/>
              <a:chExt cx="921130" cy="294498"/>
            </a:xfrm>
          </p:grpSpPr>
          <p:sp>
            <p:nvSpPr>
              <p:cNvPr id="42" name="Freeform 42"/>
              <p:cNvSpPr/>
              <p:nvPr/>
            </p:nvSpPr>
            <p:spPr>
              <a:xfrm>
                <a:off x="0" y="36033"/>
                <a:ext cx="921130" cy="154001"/>
              </a:xfrm>
              <a:custGeom>
                <a:avLst/>
                <a:gdLst/>
                <a:ahLst/>
                <a:cxnLst/>
                <a:rect l="l" t="t" r="r" b="b"/>
                <a:pathLst>
                  <a:path w="921130" h="218298">
                    <a:moveTo>
                      <a:pt x="66408" y="0"/>
                    </a:moveTo>
                    <a:lnTo>
                      <a:pt x="854722" y="0"/>
                    </a:lnTo>
                    <a:cubicBezTo>
                      <a:pt x="891398" y="0"/>
                      <a:pt x="921130" y="29732"/>
                      <a:pt x="921130" y="66408"/>
                    </a:cubicBezTo>
                    <a:lnTo>
                      <a:pt x="921130" y="151889"/>
                    </a:lnTo>
                    <a:cubicBezTo>
                      <a:pt x="921130" y="188566"/>
                      <a:pt x="891398" y="218298"/>
                      <a:pt x="854722" y="218298"/>
                    </a:cubicBezTo>
                    <a:lnTo>
                      <a:pt x="66408" y="218298"/>
                    </a:lnTo>
                    <a:cubicBezTo>
                      <a:pt x="29732" y="218298"/>
                      <a:pt x="0" y="188566"/>
                      <a:pt x="0" y="151889"/>
                    </a:cubicBezTo>
                    <a:lnTo>
                      <a:pt x="0" y="66408"/>
                    </a:lnTo>
                    <a:cubicBezTo>
                      <a:pt x="0" y="29732"/>
                      <a:pt x="29732" y="0"/>
                      <a:pt x="66408" y="0"/>
                    </a:cubicBezTo>
                    <a:close/>
                  </a:path>
                </a:pathLst>
              </a:custGeom>
              <a:solidFill>
                <a:srgbClr val="E6E6E6"/>
              </a:solidFill>
              <a:ln cap="rnd">
                <a:noFill/>
                <a:prstDash val="solid"/>
                <a:round/>
              </a:ln>
            </p:spPr>
          </p:sp>
          <p:sp>
            <p:nvSpPr>
              <p:cNvPr id="43" name="TextBox 43"/>
              <p:cNvSpPr txBox="1"/>
              <p:nvPr/>
            </p:nvSpPr>
            <p:spPr>
              <a:xfrm>
                <a:off x="0" y="-43060"/>
                <a:ext cx="921130" cy="294498"/>
              </a:xfrm>
              <a:prstGeom prst="rect">
                <a:avLst/>
              </a:prstGeom>
            </p:spPr>
            <p:txBody>
              <a:bodyPr lIns="50800" tIns="50800" rIns="50800" bIns="50800" rtlCol="0" anchor="ctr"/>
              <a:lstStyle/>
              <a:p>
                <a:pPr marL="0" lvl="0" indent="0" algn="ctr">
                  <a:lnSpc>
                    <a:spcPts val="2800"/>
                  </a:lnSpc>
                  <a:spcBef>
                    <a:spcPct val="0"/>
                  </a:spcBef>
                </a:pPr>
                <a:r>
                  <a:rPr lang="en-US" sz="2000" dirty="0">
                    <a:solidFill>
                      <a:srgbClr val="2F3360"/>
                    </a:solidFill>
                    <a:latin typeface="Calibri (MS)"/>
                    <a:ea typeface="Calibri (MS)"/>
                    <a:cs typeface="Calibri (MS)"/>
                    <a:sym typeface="Calibri (MS)"/>
                  </a:rPr>
                  <a:t>Scenario Simulation Engine</a:t>
                </a:r>
              </a:p>
            </p:txBody>
          </p:sp>
        </p:grpSp>
        <p:sp>
          <p:nvSpPr>
            <p:cNvPr id="44" name="AutoShape 44"/>
            <p:cNvSpPr/>
            <p:nvPr/>
          </p:nvSpPr>
          <p:spPr>
            <a:xfrm rot="4242072" flipV="1">
              <a:off x="2294929" y="1335436"/>
              <a:ext cx="2426376" cy="876019"/>
            </a:xfrm>
            <a:prstGeom prst="arc">
              <a:avLst>
                <a:gd name="adj1" fmla="val 15572839"/>
                <a:gd name="adj2" fmla="val 21140404"/>
              </a:avLst>
            </a:prstGeom>
            <a:ln w="50800" cap="flat">
              <a:solidFill>
                <a:srgbClr val="FFFFFF"/>
              </a:solidFill>
              <a:prstDash val="solid"/>
              <a:headEnd type="none" w="sm" len="sm"/>
              <a:tailEnd type="arrow" w="med" len="sm"/>
            </a:ln>
          </p:spPr>
        </p:sp>
        <p:sp>
          <p:nvSpPr>
            <p:cNvPr id="45" name="AutoShape 45"/>
            <p:cNvSpPr/>
            <p:nvPr/>
          </p:nvSpPr>
          <p:spPr>
            <a:xfrm rot="17735407" flipH="1" flipV="1">
              <a:off x="5466748" y="1558583"/>
              <a:ext cx="2218735" cy="838013"/>
            </a:xfrm>
            <a:prstGeom prst="arc">
              <a:avLst>
                <a:gd name="adj1" fmla="val 14151402"/>
                <a:gd name="adj2" fmla="val 20883761"/>
              </a:avLst>
            </a:prstGeom>
            <a:ln w="50800" cap="flat">
              <a:solidFill>
                <a:srgbClr val="FFFFFF"/>
              </a:solidFill>
              <a:prstDash val="solid"/>
              <a:headEnd type="none" w="sm" len="sm"/>
              <a:tailEnd type="arrow" w="med" len="sm"/>
            </a:ln>
          </p:spPr>
        </p:sp>
        <p:sp>
          <p:nvSpPr>
            <p:cNvPr id="46" name="TextBox 46"/>
            <p:cNvSpPr txBox="1"/>
            <p:nvPr/>
          </p:nvSpPr>
          <p:spPr>
            <a:xfrm>
              <a:off x="3643859" y="2083615"/>
              <a:ext cx="2788444" cy="371475"/>
            </a:xfrm>
            <a:prstGeom prst="rect">
              <a:avLst/>
            </a:prstGeom>
          </p:spPr>
          <p:txBody>
            <a:bodyPr lIns="0" tIns="0" rIns="0" bIns="0" rtlCol="0" anchor="t">
              <a:spAutoFit/>
            </a:bodyPr>
            <a:lstStyle/>
            <a:p>
              <a:pPr algn="ctr">
                <a:lnSpc>
                  <a:spcPts val="2100"/>
                </a:lnSpc>
                <a:spcBef>
                  <a:spcPct val="0"/>
                </a:spcBef>
              </a:pPr>
              <a:r>
                <a:rPr lang="en-US" sz="1500" b="1">
                  <a:solidFill>
                    <a:srgbClr val="FFFFFF"/>
                  </a:solidFill>
                  <a:latin typeface="Calibri (MS) Bold"/>
                  <a:ea typeface="Calibri (MS) Bold"/>
                  <a:cs typeface="Calibri (MS) Bold"/>
                  <a:sym typeface="Calibri (MS) Bold"/>
                </a:rPr>
                <a:t>Machine Learning Pipeline</a:t>
              </a:r>
            </a:p>
          </p:txBody>
        </p:sp>
      </p:grpSp>
      <p:sp>
        <p:nvSpPr>
          <p:cNvPr id="47" name="AutoShape 47"/>
          <p:cNvSpPr/>
          <p:nvPr/>
        </p:nvSpPr>
        <p:spPr>
          <a:xfrm rot="16200000" flipH="1">
            <a:off x="7001383" y="3811151"/>
            <a:ext cx="4937658" cy="4523860"/>
          </a:xfrm>
          <a:prstGeom prst="arc">
            <a:avLst>
              <a:gd name="adj1" fmla="val 16700843"/>
              <a:gd name="adj2" fmla="val 21233932"/>
            </a:avLst>
          </a:prstGeom>
          <a:ln w="38100" cap="flat">
            <a:solidFill>
              <a:srgbClr val="FFFFFF"/>
            </a:solidFill>
            <a:prstDash val="solid"/>
            <a:headEnd type="none" w="sm" len="sm"/>
            <a:tailEnd type="arrow" w="med" len="sm"/>
          </a:ln>
        </p:spPr>
      </p:sp>
      <p:sp>
        <p:nvSpPr>
          <p:cNvPr id="48" name="AutoShape 48"/>
          <p:cNvSpPr/>
          <p:nvPr/>
        </p:nvSpPr>
        <p:spPr>
          <a:xfrm rot="9448606">
            <a:off x="11525305" y="7347187"/>
            <a:ext cx="2820801" cy="991382"/>
          </a:xfrm>
          <a:prstGeom prst="arc">
            <a:avLst>
              <a:gd name="adj1" fmla="val 11845416"/>
              <a:gd name="adj2" fmla="val 20883141"/>
            </a:avLst>
          </a:prstGeom>
          <a:ln w="38100" cap="flat">
            <a:solidFill>
              <a:srgbClr val="FFFFFF"/>
            </a:solidFill>
            <a:prstDash val="solid"/>
            <a:headEnd type="none" w="sm" len="sm"/>
            <a:tailEnd type="arrow" w="med" len="sm"/>
          </a:ln>
        </p:spPr>
      </p:sp>
      <p:sp>
        <p:nvSpPr>
          <p:cNvPr id="49" name="AutoShape 49"/>
          <p:cNvSpPr/>
          <p:nvPr/>
        </p:nvSpPr>
        <p:spPr>
          <a:xfrm flipH="1" flipV="1">
            <a:off x="5747258" y="8173260"/>
            <a:ext cx="4906046" cy="966763"/>
          </a:xfrm>
          <a:prstGeom prst="arc">
            <a:avLst>
              <a:gd name="adj1" fmla="val 10947080"/>
              <a:gd name="adj2" fmla="val 20964784"/>
            </a:avLst>
          </a:prstGeom>
          <a:ln w="38100" cap="flat">
            <a:solidFill>
              <a:srgbClr val="FFFFFF"/>
            </a:solidFill>
            <a:prstDash val="solid"/>
            <a:headEnd type="none" w="sm" len="sm"/>
            <a:tailEnd type="arrow" w="med" len="sm"/>
          </a:ln>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313" b="-9313"/>
            </a:stretch>
          </a:blipFill>
        </p:spPr>
      </p:sp>
      <p:sp>
        <p:nvSpPr>
          <p:cNvPr id="3" name="Freeform 3"/>
          <p:cNvSpPr/>
          <p:nvPr/>
        </p:nvSpPr>
        <p:spPr>
          <a:xfrm>
            <a:off x="16856748" y="1118948"/>
            <a:ext cx="805104" cy="805104"/>
          </a:xfrm>
          <a:custGeom>
            <a:avLst/>
            <a:gdLst/>
            <a:ahLst/>
            <a:cxnLst/>
            <a:rect l="l" t="t" r="r" b="b"/>
            <a:pathLst>
              <a:path w="805104" h="805104">
                <a:moveTo>
                  <a:pt x="0" y="0"/>
                </a:moveTo>
                <a:lnTo>
                  <a:pt x="805104" y="0"/>
                </a:lnTo>
                <a:lnTo>
                  <a:pt x="805104" y="805103"/>
                </a:lnTo>
                <a:lnTo>
                  <a:pt x="0" y="8051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028700" y="3453058"/>
            <a:ext cx="16230600" cy="4610100"/>
          </a:xfrm>
          <a:prstGeom prst="rect">
            <a:avLst/>
          </a:prstGeom>
        </p:spPr>
        <p:txBody>
          <a:bodyPr lIns="0" tIns="0" rIns="0" bIns="0" rtlCol="0" anchor="t">
            <a:spAutoFit/>
          </a:bodyPr>
          <a:lstStyle/>
          <a:p>
            <a:pPr marL="971550" lvl="1" indent="-485775" algn="just">
              <a:lnSpc>
                <a:spcPts val="7200"/>
              </a:lnSpc>
              <a:buFont typeface="Arial"/>
              <a:buChar char="•"/>
            </a:pPr>
            <a:r>
              <a:rPr lang="en-US" sz="4500">
                <a:solidFill>
                  <a:srgbClr val="FFFFFF"/>
                </a:solidFill>
                <a:latin typeface="Calibri (MS)"/>
                <a:ea typeface="Calibri (MS)"/>
                <a:cs typeface="Calibri (MS)"/>
                <a:sym typeface="Calibri (MS)"/>
              </a:rPr>
              <a:t>Sources: JSK Real Estate &amp; RealEstate Lebanon (listings); BLOMINVEST (transactions)</a:t>
            </a:r>
          </a:p>
          <a:p>
            <a:pPr marL="971550" lvl="1" indent="-485775" algn="just">
              <a:lnSpc>
                <a:spcPts val="7200"/>
              </a:lnSpc>
              <a:buFont typeface="Arial"/>
              <a:buChar char="•"/>
            </a:pPr>
            <a:r>
              <a:rPr lang="en-US" sz="4500">
                <a:solidFill>
                  <a:srgbClr val="FFFFFF"/>
                </a:solidFill>
                <a:latin typeface="Calibri (MS)"/>
                <a:ea typeface="Calibri (MS)"/>
                <a:cs typeface="Calibri (MS)"/>
                <a:sym typeface="Calibri (MS)"/>
              </a:rPr>
              <a:t>Data cleaning: type correction, standardization, deduplication</a:t>
            </a:r>
          </a:p>
          <a:p>
            <a:pPr marL="971550" lvl="1" indent="-485775" algn="just">
              <a:lnSpc>
                <a:spcPts val="7200"/>
              </a:lnSpc>
              <a:buFont typeface="Arial"/>
              <a:buChar char="•"/>
            </a:pPr>
            <a:r>
              <a:rPr lang="en-US" sz="4500">
                <a:solidFill>
                  <a:srgbClr val="FFFFFF"/>
                </a:solidFill>
                <a:latin typeface="Calibri (MS)"/>
                <a:ea typeface="Calibri (MS)"/>
                <a:cs typeface="Calibri (MS)"/>
                <a:sym typeface="Calibri (MS)"/>
              </a:rPr>
              <a:t>Feature engineering: location–size interactions, ratios</a:t>
            </a:r>
          </a:p>
          <a:p>
            <a:pPr marL="971550" lvl="1" indent="-485775" algn="just">
              <a:lnSpc>
                <a:spcPts val="7200"/>
              </a:lnSpc>
              <a:buFont typeface="Arial"/>
              <a:buChar char="•"/>
            </a:pPr>
            <a:r>
              <a:rPr lang="en-US" sz="4500">
                <a:solidFill>
                  <a:srgbClr val="FFFFFF"/>
                </a:solidFill>
                <a:latin typeface="Calibri (MS)"/>
                <a:ea typeface="Calibri (MS)"/>
                <a:cs typeface="Calibri (MS)"/>
                <a:sym typeface="Calibri (MS)"/>
              </a:rPr>
              <a:t>Outlier filtering and normalization</a:t>
            </a:r>
          </a:p>
        </p:txBody>
      </p:sp>
      <p:sp>
        <p:nvSpPr>
          <p:cNvPr id="5" name="TextBox 5"/>
          <p:cNvSpPr txBox="1"/>
          <p:nvPr/>
        </p:nvSpPr>
        <p:spPr>
          <a:xfrm>
            <a:off x="1028700" y="2116137"/>
            <a:ext cx="16230600" cy="1009653"/>
          </a:xfrm>
          <a:prstGeom prst="rect">
            <a:avLst/>
          </a:prstGeom>
        </p:spPr>
        <p:txBody>
          <a:bodyPr lIns="0" tIns="0" rIns="0" bIns="0" rtlCol="0" anchor="t">
            <a:spAutoFit/>
          </a:bodyPr>
          <a:lstStyle/>
          <a:p>
            <a:pPr marL="0" lvl="0" indent="0" algn="l">
              <a:lnSpc>
                <a:spcPts val="6900"/>
              </a:lnSpc>
              <a:spcBef>
                <a:spcPct val="0"/>
              </a:spcBef>
            </a:pPr>
            <a:r>
              <a:rPr lang="en-US" sz="6000" b="1" u="none" strike="noStrike" spc="54">
                <a:solidFill>
                  <a:srgbClr val="FFFFFF"/>
                </a:solidFill>
                <a:latin typeface="Calibri (MS) Bold"/>
                <a:ea typeface="Calibri (MS) Bold"/>
                <a:cs typeface="Calibri (MS) Bold"/>
                <a:sym typeface="Calibri (MS) Bold"/>
              </a:rPr>
              <a:t>DATA COLLECTION AND PREPARATION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847</TotalTime>
  <Words>2258</Words>
  <Application>Microsoft Office PowerPoint</Application>
  <PresentationFormat>Custom</PresentationFormat>
  <Paragraphs>278</Paragraphs>
  <Slides>27</Slides>
  <Notes>27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Calibri (MS) Italics</vt:lpstr>
      <vt:lpstr>Barlow SemiCondensed</vt:lpstr>
      <vt:lpstr>Calibri (MS) Bold</vt:lpstr>
      <vt:lpstr>Arial</vt:lpstr>
      <vt:lpstr>Roboto</vt:lpstr>
      <vt:lpstr>Calibri</vt:lpstr>
      <vt:lpstr>Calibri (MS)</vt:lpstr>
      <vt:lpstr>Aptos</vt:lpstr>
      <vt:lpstr>Calibri (MS)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Estate Presentation</dc:title>
  <cp:lastModifiedBy>Admin</cp:lastModifiedBy>
  <cp:revision>13</cp:revision>
  <dcterms:created xsi:type="dcterms:W3CDTF">2006-08-16T00:00:00Z</dcterms:created>
  <dcterms:modified xsi:type="dcterms:W3CDTF">2025-10-27T06:25:50Z</dcterms:modified>
  <dc:identifier>DAG1HtM7VKY</dc:identifier>
</cp:coreProperties>
</file>

<file path=docProps/thumbnail.jpeg>
</file>